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68" r:id="rId6"/>
  </p:sldMasterIdLst>
  <p:notesMasterIdLst>
    <p:notesMasterId r:id="rId23"/>
  </p:notesMasterIdLst>
  <p:sldIdLst>
    <p:sldId id="1866" r:id="rId7"/>
    <p:sldId id="1979" r:id="rId8"/>
    <p:sldId id="1978" r:id="rId9"/>
    <p:sldId id="1974" r:id="rId10"/>
    <p:sldId id="1975" r:id="rId11"/>
    <p:sldId id="1976" r:id="rId12"/>
    <p:sldId id="1965" r:id="rId13"/>
    <p:sldId id="1964" r:id="rId14"/>
    <p:sldId id="1977" r:id="rId15"/>
    <p:sldId id="1966" r:id="rId16"/>
    <p:sldId id="1980" r:id="rId17"/>
    <p:sldId id="1969" r:id="rId18"/>
    <p:sldId id="1970" r:id="rId19"/>
    <p:sldId id="1971" r:id="rId20"/>
    <p:sldId id="1981" r:id="rId21"/>
    <p:sldId id="1982"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040468-5EA0-77BA-2FB0-4D0FDE048CCA}" name="Babette Spaargaren" initials="BS" userId="S::bspaargaren@trimbos.nl::241cbb43-6ff6-4794-a1a7-e0b3c98a7c70" providerId="AD"/>
  <p188:author id="{5063DCB3-F2A2-8C9F-7DC4-2A3C3601E0F3}" name="Milou Eppink" initials="ME" userId="S::MEppink@trimbos.nl::bffaa419-367f-4e90-9f7e-873600d21b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B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00" autoAdjust="0"/>
  </p:normalViewPr>
  <p:slideViewPr>
    <p:cSldViewPr snapToGrid="0">
      <p:cViewPr varScale="1">
        <p:scale>
          <a:sx n="94" d="100"/>
          <a:sy n="94" d="100"/>
        </p:scale>
        <p:origin x="11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3EB86-C19B-486D-A063-DACDF9811A11}" type="datetimeFigureOut">
              <a:rPr lang="nl-NL" smtClean="0"/>
              <a:t>15-8-2025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C86F6-38B8-4CC6-BBB6-741DBFA95D27}" type="slidenum">
              <a:rPr lang="nl-NL" smtClean="0"/>
              <a:t>‹nr.›</a:t>
            </a:fld>
            <a:endParaRPr lang="nl-NL"/>
          </a:p>
        </p:txBody>
      </p:sp>
    </p:spTree>
    <p:extLst>
      <p:ext uri="{BB962C8B-B14F-4D97-AF65-F5344CB8AC3E}">
        <p14:creationId xmlns:p14="http://schemas.microsoft.com/office/powerpoint/2010/main" val="187523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rimbos.nl/aanbod/webwinkel/af1895-factsheet-rookvrij-zwanger-word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rimbos.nl/aanbod/webwinkel/af2025-factsheet-roken-zwangerschap-update-202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trimbos.nl/aanbod/webwinkel/af1895-factsheet-rookvrij-zwanger-wor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imbos.nl/aanbod/webwinkel/tri-af1356-factsheet-meeroken-update-202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trimbos.nl/aanbod/webwinkel/tri-62-088-infographic-rookvrij-opgroeien-feiten-en-cijf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manage/videos/90910720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1660-4601/16/15/2730"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ikstopnu.nl/stoppen-met-roken-vergoeding/" TargetMode="External"/><Relationship Id="rId4" Type="http://schemas.openxmlformats.org/officeDocument/2006/relationships/hyperlink" Target="https://www.trimbos.nl/aanbod/programmas/rookvrije-start/rookvrije-ouders/maak-kennis-met-de-rookvrije-ouders-coach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Deze voorbeeldpresentatie helpt je om jouw collega's te activeren om stoppen met roken te gaan bespreken. In deze presentatie staat meer informatie over de risico's van roken voor, tijdens en na de zwangerschap. Ook wordt het VBA+ Rookvrije Start en het bijbehorende scholingsaanbod uitgelegd. Zo kun je makkelijk en snel de informatie overbrengen, bijvoorbeeld in een teamoverleg of op een bijeenkomst. Je kunt op basis van jouw beroepsgroep zelf kiezen welke slides je wel of niet gebruikt.</a:t>
            </a:r>
            <a:endParaRPr lang="en-US" dirty="0"/>
          </a:p>
          <a:p>
            <a:pPr>
              <a:lnSpc>
                <a:spcPct val="90000"/>
              </a:lnSpc>
              <a:spcBef>
                <a:spcPts val="1000"/>
              </a:spcBef>
              <a:spcAft>
                <a:spcPts val="800"/>
              </a:spcAft>
            </a:pPr>
            <a:endParaRPr lang="nl-NL" dirty="0"/>
          </a:p>
          <a:p>
            <a:pPr>
              <a:lnSpc>
                <a:spcPct val="90000"/>
              </a:lnSpc>
              <a:spcBef>
                <a:spcPts val="1000"/>
              </a:spcBef>
              <a:spcAft>
                <a:spcPts val="800"/>
              </a:spcAft>
              <a:buFont typeface="Arial,Sans-Serif"/>
            </a:pPr>
            <a:r>
              <a:rPr lang="nl-NL" dirty="0"/>
              <a:t>Wil je weten hoe je de scholing en verwijzing goed kan organiseren in jouw organisatie of samenwerkingsverband? Kijk dan voor tips op zorgpadrookvrijestart.nl </a:t>
            </a:r>
            <a:endParaRPr lang="en-US" dirty="0"/>
          </a:p>
        </p:txBody>
      </p:sp>
      <p:sp>
        <p:nvSpPr>
          <p:cNvPr id="4" name="Slide Number Placeholder 3"/>
          <p:cNvSpPr>
            <a:spLocks noGrp="1"/>
          </p:cNvSpPr>
          <p:nvPr>
            <p:ph type="sldNum" sz="quarter" idx="5"/>
          </p:nvPr>
        </p:nvSpPr>
        <p:spPr/>
        <p:txBody>
          <a:bodyPr/>
          <a:lstStyle/>
          <a:p>
            <a:fld id="{A3BC86F6-38B8-4CC6-BBB6-741DBFA95D27}" type="slidenum">
              <a:rPr lang="nl-NL" smtClean="0"/>
              <a:t>1</a:t>
            </a:fld>
            <a:endParaRPr lang="nl-NL"/>
          </a:p>
        </p:txBody>
      </p:sp>
    </p:spTree>
    <p:extLst>
      <p:ext uri="{BB962C8B-B14F-4D97-AF65-F5344CB8AC3E}">
        <p14:creationId xmlns:p14="http://schemas.microsoft.com/office/powerpoint/2010/main" val="1045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30DC-2938-5CEA-BD2E-7C2FB3374A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AA5252-78C5-9802-0EAF-49996CFD92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E93527-6B8E-9EF0-BE21-EFB528F52392}"/>
              </a:ext>
            </a:extLst>
          </p:cNvPr>
          <p:cNvSpPr>
            <a:spLocks noGrp="1"/>
          </p:cNvSpPr>
          <p:nvPr>
            <p:ph type="body" idx="1"/>
          </p:nvPr>
        </p:nvSpPr>
        <p:spPr/>
        <p:txBody>
          <a:bodyPr/>
          <a:lstStyle/>
          <a:p>
            <a:pPr>
              <a:lnSpc>
                <a:spcPct val="107000"/>
              </a:lnSpc>
              <a:spcAft>
                <a:spcPts val="800"/>
              </a:spcAft>
            </a:pPr>
            <a:r>
              <a:rPr lang="nl-NL" kern="100" dirty="0"/>
              <a:t>4 varianten: </a:t>
            </a:r>
            <a:endParaRPr lang="en-US" kern="100"/>
          </a:p>
          <a:p>
            <a:pPr marL="171450" indent="-171450">
              <a:lnSpc>
                <a:spcPct val="107000"/>
              </a:lnSpc>
              <a:spcAft>
                <a:spcPts val="800"/>
              </a:spcAft>
              <a:buFont typeface="Calibri,Sans-Serif"/>
              <a:buChar char="-"/>
            </a:pPr>
            <a:r>
              <a:rPr lang="nl-NL" kern="100" dirty="0"/>
              <a:t>Rookvrij zwanger worden</a:t>
            </a:r>
            <a:endParaRPr lang="en-US" kern="100"/>
          </a:p>
          <a:p>
            <a:pPr marL="171450" indent="-171450">
              <a:lnSpc>
                <a:spcPct val="107000"/>
              </a:lnSpc>
              <a:spcAft>
                <a:spcPts val="800"/>
              </a:spcAft>
              <a:buFont typeface="Calibri,Sans-Serif"/>
              <a:buChar char="-"/>
            </a:pPr>
            <a:r>
              <a:rPr lang="nl-NL" kern="100" dirty="0"/>
              <a:t>Rookvrij zwanger</a:t>
            </a:r>
            <a:endParaRPr lang="en-US" kern="100"/>
          </a:p>
          <a:p>
            <a:pPr marL="171450" indent="-171450">
              <a:lnSpc>
                <a:spcPct val="107000"/>
              </a:lnSpc>
              <a:spcAft>
                <a:spcPts val="800"/>
              </a:spcAft>
              <a:buFont typeface="Calibri,Sans-Serif"/>
              <a:buChar char="-"/>
            </a:pPr>
            <a:r>
              <a:rPr lang="nl-NL" kern="100" dirty="0"/>
              <a:t>Rookvrij opgroeien</a:t>
            </a:r>
          </a:p>
          <a:p>
            <a:pPr marL="171450" indent="-171450">
              <a:lnSpc>
                <a:spcPct val="107000"/>
              </a:lnSpc>
              <a:spcAft>
                <a:spcPts val="800"/>
              </a:spcAft>
              <a:buFont typeface="Calibri,Sans-Serif"/>
              <a:buChar char="-"/>
            </a:pPr>
            <a:r>
              <a:rPr lang="nl-NL" kern="100" dirty="0"/>
              <a:t>Rookvrij opgroeien - Kraamzorg</a:t>
            </a:r>
            <a:endParaRPr lang="nl-NL" dirty="0"/>
          </a:p>
          <a:p>
            <a:endParaRPr lang="nl-NL" dirty="0"/>
          </a:p>
        </p:txBody>
      </p:sp>
      <p:sp>
        <p:nvSpPr>
          <p:cNvPr id="4" name="Tijdelijke aanduiding voor dianummer 3">
            <a:extLst>
              <a:ext uri="{FF2B5EF4-FFF2-40B4-BE49-F238E27FC236}">
                <a16:creationId xmlns:a16="http://schemas.microsoft.com/office/drawing/2014/main" id="{B20CDDDF-D6C2-0EB2-D391-FAD4C11E14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29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943D6-582C-A302-5947-668483FD8E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2565E9D-820C-D6F1-2790-5B5B0CC484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E0313A-A57B-C031-E6E5-FC6FAC577E07}"/>
              </a:ext>
            </a:extLst>
          </p:cNvPr>
          <p:cNvSpPr>
            <a:spLocks noGrp="1"/>
          </p:cNvSpPr>
          <p:nvPr>
            <p:ph type="body" idx="1"/>
          </p:nvPr>
        </p:nvSpPr>
        <p:spPr/>
        <p:txBody>
          <a:bodyPr/>
          <a:lstStyle/>
          <a:p>
            <a:pPr>
              <a:lnSpc>
                <a:spcPct val="107000"/>
              </a:lnSpc>
              <a:spcAft>
                <a:spcPts val="800"/>
              </a:spcAft>
            </a:pPr>
            <a:r>
              <a:rPr lang="nl-NL" kern="100" dirty="0"/>
              <a:t>4 varianten: </a:t>
            </a:r>
            <a:endParaRPr lang="en-US" kern="100"/>
          </a:p>
          <a:p>
            <a:pPr marL="171450" indent="-171450">
              <a:lnSpc>
                <a:spcPct val="107000"/>
              </a:lnSpc>
              <a:spcAft>
                <a:spcPts val="800"/>
              </a:spcAft>
              <a:buFont typeface="Calibri,Sans-Serif"/>
              <a:buChar char="-"/>
            </a:pPr>
            <a:r>
              <a:rPr lang="nl-NL" kern="100" dirty="0"/>
              <a:t>Rookvrij zwanger worden</a:t>
            </a:r>
            <a:endParaRPr lang="en-US" kern="100"/>
          </a:p>
          <a:p>
            <a:pPr marL="171450" indent="-171450">
              <a:lnSpc>
                <a:spcPct val="107000"/>
              </a:lnSpc>
              <a:spcAft>
                <a:spcPts val="800"/>
              </a:spcAft>
              <a:buFont typeface="Calibri,Sans-Serif"/>
              <a:buChar char="-"/>
            </a:pPr>
            <a:r>
              <a:rPr lang="nl-NL" kern="100" dirty="0"/>
              <a:t>Rookvrij zwanger</a:t>
            </a:r>
            <a:endParaRPr lang="en-US" kern="100"/>
          </a:p>
          <a:p>
            <a:pPr marL="171450" indent="-171450">
              <a:lnSpc>
                <a:spcPct val="107000"/>
              </a:lnSpc>
              <a:spcAft>
                <a:spcPts val="800"/>
              </a:spcAft>
              <a:buFont typeface="Calibri,Sans-Serif"/>
              <a:buChar char="-"/>
            </a:pPr>
            <a:r>
              <a:rPr lang="nl-NL" kern="100" dirty="0"/>
              <a:t>Rookvrij opgroeien</a:t>
            </a:r>
          </a:p>
          <a:p>
            <a:pPr marL="171450" indent="-171450">
              <a:lnSpc>
                <a:spcPct val="107000"/>
              </a:lnSpc>
              <a:spcAft>
                <a:spcPts val="800"/>
              </a:spcAft>
              <a:buFont typeface="Calibri,Sans-Serif"/>
              <a:buChar char="-"/>
            </a:pPr>
            <a:r>
              <a:rPr lang="nl-NL" kern="100" dirty="0"/>
              <a:t>Rookvrij opgroeien - Kraamzorg</a:t>
            </a:r>
            <a:endParaRPr lang="nl-NL" dirty="0"/>
          </a:p>
          <a:p>
            <a:endParaRPr lang="nl-NL" dirty="0"/>
          </a:p>
        </p:txBody>
      </p:sp>
      <p:sp>
        <p:nvSpPr>
          <p:cNvPr id="4" name="Tijdelijke aanduiding voor dianummer 3">
            <a:extLst>
              <a:ext uri="{FF2B5EF4-FFF2-40B4-BE49-F238E27FC236}">
                <a16:creationId xmlns:a16="http://schemas.microsoft.com/office/drawing/2014/main" id="{CE8F4421-A49C-DF3F-EE6C-9BD2B75B46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8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FFC8-E3A3-4B18-14F5-A951C43B26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0771D9-DAC7-8560-C287-C2D9EC557B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80A0E2-ABDA-BD18-B947-5EB4B491963D}"/>
              </a:ext>
            </a:extLst>
          </p:cNvPr>
          <p:cNvSpPr>
            <a:spLocks noGrp="1"/>
          </p:cNvSpPr>
          <p:nvPr>
            <p:ph type="body" idx="1"/>
          </p:nvPr>
        </p:nvSpPr>
        <p:spPr/>
        <p:txBody>
          <a:bodyPr/>
          <a:lstStyle/>
          <a:p>
            <a:pPr>
              <a:lnSpc>
                <a:spcPct val="107000"/>
              </a:lnSpc>
              <a:spcAft>
                <a:spcPts val="800"/>
              </a:spcAft>
            </a:pPr>
            <a:r>
              <a:rPr lang="nl-NL" dirty="0"/>
              <a:t>4 varianten: </a:t>
            </a:r>
            <a:endParaRPr lang="en-US" dirty="0"/>
          </a:p>
          <a:p>
            <a:pPr marL="171450" indent="-171450">
              <a:lnSpc>
                <a:spcPct val="107000"/>
              </a:lnSpc>
              <a:spcAft>
                <a:spcPts val="800"/>
              </a:spcAft>
              <a:buFont typeface="Calibri,Sans-Serif"/>
              <a:buChar char="-"/>
            </a:pPr>
            <a:r>
              <a:rPr lang="nl-NL" dirty="0"/>
              <a:t>Rookvrij zwanger worden</a:t>
            </a:r>
            <a:endParaRPr lang="en-US" dirty="0"/>
          </a:p>
          <a:p>
            <a:pPr marL="171450" indent="-171450">
              <a:lnSpc>
                <a:spcPct val="107000"/>
              </a:lnSpc>
              <a:spcAft>
                <a:spcPts val="800"/>
              </a:spcAft>
              <a:buFont typeface="Calibri,Sans-Serif"/>
              <a:buChar char="-"/>
            </a:pPr>
            <a:r>
              <a:rPr lang="nl-NL" dirty="0"/>
              <a:t>Rookvrij zwanger</a:t>
            </a:r>
            <a:endParaRPr lang="en-US" dirty="0"/>
          </a:p>
          <a:p>
            <a:pPr marL="171450" indent="-171450">
              <a:lnSpc>
                <a:spcPct val="107000"/>
              </a:lnSpc>
              <a:spcAft>
                <a:spcPts val="800"/>
              </a:spcAft>
              <a:buFont typeface="Calibri,Sans-Serif"/>
              <a:buChar char="-"/>
            </a:pPr>
            <a:r>
              <a:rPr lang="nl-NL" dirty="0"/>
              <a:t>Rookvrij opgroeien</a:t>
            </a:r>
          </a:p>
          <a:p>
            <a:pPr marL="171450" indent="-171450">
              <a:lnSpc>
                <a:spcPct val="107000"/>
              </a:lnSpc>
              <a:spcAft>
                <a:spcPts val="800"/>
              </a:spcAft>
              <a:buFont typeface="Calibri,Sans-Serif"/>
              <a:buChar char="-"/>
            </a:pPr>
            <a:r>
              <a:rPr lang="nl-NL" dirty="0"/>
              <a:t>Rookvrij opgroeien - Kraamzorg</a:t>
            </a:r>
          </a:p>
        </p:txBody>
      </p:sp>
      <p:sp>
        <p:nvSpPr>
          <p:cNvPr id="4" name="Tijdelijke aanduiding voor dianummer 3">
            <a:extLst>
              <a:ext uri="{FF2B5EF4-FFF2-40B4-BE49-F238E27FC236}">
                <a16:creationId xmlns:a16="http://schemas.microsoft.com/office/drawing/2014/main" id="{25AA7A6C-168E-DA5D-D350-3ED67754DB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54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991D-3E50-98C2-7CEA-C3A5FDC3D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72E706-9C26-D86A-1ED2-A690308570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27011B-F1FD-AE95-0604-BDE0CD4D7303}"/>
              </a:ext>
            </a:extLst>
          </p:cNvPr>
          <p:cNvSpPr>
            <a:spLocks noGrp="1"/>
          </p:cNvSpPr>
          <p:nvPr>
            <p:ph type="body" idx="1"/>
          </p:nvPr>
        </p:nvSpPr>
        <p:spPr/>
        <p:txBody>
          <a:bodyPr/>
          <a:lstStyle/>
          <a:p>
            <a:pPr>
              <a:lnSpc>
                <a:spcPct val="107000"/>
              </a:lnSpc>
              <a:spcAft>
                <a:spcPts val="800"/>
              </a:spcAft>
            </a:pPr>
            <a:endParaRPr lang="nl-NL" kern="100">
              <a:latin typeface="Calibri"/>
              <a:ea typeface="Calibri" panose="020F0502020204030204" pitchFamily="34" charset="0"/>
              <a:cs typeface="Calibri"/>
            </a:endParaRPr>
          </a:p>
          <a:p>
            <a:pPr marL="0" indent="0">
              <a:lnSpc>
                <a:spcPct val="107000"/>
              </a:lnSpc>
              <a:spcAft>
                <a:spcPts val="800"/>
              </a:spcAft>
              <a:buNone/>
            </a:pPr>
            <a:endParaRPr lang="nl-NL" sz="1200" kern="100">
              <a:effectLst/>
              <a:latin typeface="Calibri" panose="020F0502020204030204" pitchFamily="34" charset="0"/>
              <a:ea typeface="Calibri" panose="020F0502020204030204" pitchFamily="34" charset="0"/>
              <a:cs typeface="Calibri"/>
            </a:endParaRPr>
          </a:p>
          <a:p>
            <a:endParaRPr lang="nl-NL"/>
          </a:p>
        </p:txBody>
      </p:sp>
      <p:sp>
        <p:nvSpPr>
          <p:cNvPr id="4" name="Tijdelijke aanduiding voor dianummer 3">
            <a:extLst>
              <a:ext uri="{FF2B5EF4-FFF2-40B4-BE49-F238E27FC236}">
                <a16:creationId xmlns:a16="http://schemas.microsoft.com/office/drawing/2014/main" id="{4D38F447-DE28-61DC-DFE6-5150B0E025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94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8948-0E46-B8CC-B0EE-651FCF0551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BE3BE9-3D3C-93F2-E1B9-9041D2A4E2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4E0F14-C859-99F8-B197-BAEE0D3B9D07}"/>
              </a:ext>
            </a:extLst>
          </p:cNvPr>
          <p:cNvSpPr>
            <a:spLocks noGrp="1"/>
          </p:cNvSpPr>
          <p:nvPr>
            <p:ph type="body" idx="1"/>
          </p:nvPr>
        </p:nvSpPr>
        <p:spPr/>
        <p:txBody>
          <a:bodyPr/>
          <a:lstStyle/>
          <a:p>
            <a:pPr>
              <a:lnSpc>
                <a:spcPct val="107000"/>
              </a:lnSpc>
              <a:spcAft>
                <a:spcPts val="800"/>
              </a:spcAft>
            </a:pPr>
            <a:endParaRPr lang="nl-NL" kern="100">
              <a:latin typeface="Calibri"/>
              <a:ea typeface="Calibri" panose="020F0502020204030204" pitchFamily="34" charset="0"/>
              <a:cs typeface="Calibri"/>
            </a:endParaRPr>
          </a:p>
          <a:p>
            <a:pPr marL="0" indent="0">
              <a:lnSpc>
                <a:spcPct val="107000"/>
              </a:lnSpc>
              <a:spcAft>
                <a:spcPts val="800"/>
              </a:spcAft>
              <a:buNone/>
            </a:pPr>
            <a:endParaRPr lang="nl-NL" sz="1200" kern="100">
              <a:effectLst/>
              <a:latin typeface="Calibri" panose="020F0502020204030204" pitchFamily="34" charset="0"/>
              <a:ea typeface="Calibri" panose="020F0502020204030204" pitchFamily="34" charset="0"/>
              <a:cs typeface="Calibri"/>
            </a:endParaRPr>
          </a:p>
          <a:p>
            <a:endParaRPr lang="nl-NL"/>
          </a:p>
        </p:txBody>
      </p:sp>
      <p:sp>
        <p:nvSpPr>
          <p:cNvPr id="4" name="Tijdelijke aanduiding voor dianummer 3">
            <a:extLst>
              <a:ext uri="{FF2B5EF4-FFF2-40B4-BE49-F238E27FC236}">
                <a16:creationId xmlns:a16="http://schemas.microsoft.com/office/drawing/2014/main" id="{C11BD4FA-070E-BA79-28CE-98CB90FE38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5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0A3EB-DC40-3A63-8CFE-49E7E90098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816010-D388-AEB6-219F-B9E0A4226D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DF8C4C-A8BA-1C99-16E5-B6508F0144E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46B7754B-9510-8A05-A40E-229670AC99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8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BC8A-4F46-E031-6320-BEE32C5461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2A9C05-F3B7-B69A-ADB4-95F4E4BC244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DDDBDC-3532-C39B-5467-31987F50463D}"/>
              </a:ext>
            </a:extLst>
          </p:cNvPr>
          <p:cNvSpPr>
            <a:spLocks noGrp="1"/>
          </p:cNvSpPr>
          <p:nvPr>
            <p:ph type="body" idx="1"/>
          </p:nvPr>
        </p:nvSpPr>
        <p:spPr/>
        <p:txBody>
          <a:bodyPr/>
          <a:lstStyle/>
          <a:p>
            <a:endParaRPr lang="nl-NL">
              <a:cs typeface="Calibri"/>
            </a:endParaRPr>
          </a:p>
        </p:txBody>
      </p:sp>
      <p:sp>
        <p:nvSpPr>
          <p:cNvPr id="4" name="Tijdelijke aanduiding voor dianummer 3">
            <a:extLst>
              <a:ext uri="{FF2B5EF4-FFF2-40B4-BE49-F238E27FC236}">
                <a16:creationId xmlns:a16="http://schemas.microsoft.com/office/drawing/2014/main" id="{EAE1D206-4173-1DC4-79E0-59122007939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7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3BC86F6-38B8-4CC6-BBB6-741DBFA95D27}" type="slidenum">
              <a:rPr lang="nl-NL" smtClean="0"/>
              <a:t>2</a:t>
            </a:fld>
            <a:endParaRPr lang="nl-NL"/>
          </a:p>
        </p:txBody>
      </p:sp>
    </p:spTree>
    <p:extLst>
      <p:ext uri="{BB962C8B-B14F-4D97-AF65-F5344CB8AC3E}">
        <p14:creationId xmlns:p14="http://schemas.microsoft.com/office/powerpoint/2010/main" val="417594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D90BC-5B4C-25DF-ABA3-44B9C9D234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72C4B6-618A-E6D8-A39B-C96B81942B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78B630-7978-083C-1F55-DF0B72B9A764}"/>
              </a:ext>
            </a:extLst>
          </p:cNvPr>
          <p:cNvSpPr>
            <a:spLocks noGrp="1"/>
          </p:cNvSpPr>
          <p:nvPr>
            <p:ph type="body" idx="1"/>
          </p:nvPr>
        </p:nvSpPr>
        <p:spPr/>
        <p:txBody>
          <a:bodyPr/>
          <a:lstStyle/>
          <a:p>
            <a:pPr>
              <a:lnSpc>
                <a:spcPct val="107000"/>
              </a:lnSpc>
              <a:spcAft>
                <a:spcPts val="800"/>
              </a:spcAft>
            </a:pPr>
            <a:endParaRPr lang="nl-NL" kern="100">
              <a:latin typeface="Calibri"/>
              <a:ea typeface="Calibri" panose="020F0502020204030204" pitchFamily="34" charset="0"/>
              <a:cs typeface="Calibri"/>
            </a:endParaRPr>
          </a:p>
          <a:p>
            <a:pPr marL="0" indent="0">
              <a:lnSpc>
                <a:spcPct val="107000"/>
              </a:lnSpc>
              <a:spcAft>
                <a:spcPts val="800"/>
              </a:spcAft>
              <a:buNone/>
            </a:pPr>
            <a:endParaRPr lang="nl-NL" sz="1200" kern="100">
              <a:effectLst/>
              <a:latin typeface="Calibri" panose="020F0502020204030204" pitchFamily="34" charset="0"/>
              <a:ea typeface="Calibri" panose="020F0502020204030204" pitchFamily="34" charset="0"/>
              <a:cs typeface="Calibri"/>
            </a:endParaRPr>
          </a:p>
          <a:p>
            <a:endParaRPr lang="nl-NL" dirty="0"/>
          </a:p>
        </p:txBody>
      </p:sp>
      <p:sp>
        <p:nvSpPr>
          <p:cNvPr id="4" name="Tijdelijke aanduiding voor dianummer 3">
            <a:extLst>
              <a:ext uri="{FF2B5EF4-FFF2-40B4-BE49-F238E27FC236}">
                <a16:creationId xmlns:a16="http://schemas.microsoft.com/office/drawing/2014/main" id="{A57D8FCA-9614-7C68-FAB6-86BA71D5A4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84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Blootstelling aan tabaksrook in de periconceptie periode (14 weken vóór en 10 weken na de conceptie) is schadelijk:</a:t>
            </a:r>
          </a:p>
          <a:p>
            <a:pPr marL="342900" lvl="0" indent="-342900">
              <a:lnSpc>
                <a:spcPct val="107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Roken vermindert de vruchtbaarheid van vrouwen en het vermindert de kans op een succesvolle vruchtbaarheidsbehandeling. Roken lijkt ook de vruchtbaarheid van mannen nadelig te beïnvloeden doordat het de zaadkwaliteit en het DNA van de geslachtscellen aantast. </a:t>
            </a:r>
          </a:p>
          <a:p>
            <a:pPr marL="342900" lvl="0" indent="-342900">
              <a:lnSpc>
                <a:spcPct val="107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Roken in de periconceptie periode zorgt voor een groter risico op een miskraam, een buitenbaarmoederlijke zwangerschap en vroeggeboorte. Vrouwen die stoppen met roken vóór de zwangerschap hebben geen verhoogd risico op een vroeggeboorte maar vrouwen die stoppen tijdens het eerste trimester wel.</a:t>
            </a:r>
          </a:p>
          <a:p>
            <a:pPr marL="342900" lvl="0" indent="-342900">
              <a:lnSpc>
                <a:spcPct val="107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Vrouwen die roken of meeroken tijdens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periconceptieperiode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een grotere kans op een kind met aangeboren afwijkingen zoals een klompvoet,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gastro</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)schisis of aangeboren hartafwijkingen. Vrouwen die stoppen met roken in het eerste trimester behouden het verhoogde risico op een aangeboren afwijking. </a:t>
            </a:r>
          </a:p>
          <a:p>
            <a:pPr marL="342900" lvl="0" indent="-342900">
              <a:lnSpc>
                <a:spcPct val="107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Vrouwen die roken tijdens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periconceptieperiode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hebben een grotere kans op een kind met een aangeboren hernia diafragma. Vrouwen die meeroken hebben een verhoogde kans op een neuraal buiseffect.</a:t>
            </a:r>
          </a:p>
          <a:p>
            <a:pPr marL="342900" lvl="0" indent="-342900">
              <a:lnSpc>
                <a:spcPct val="107000"/>
              </a:lnSpc>
              <a:spcAft>
                <a:spcPts val="800"/>
              </a:spcAft>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Kinderen van vrouwen die roken in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periconceptieperiode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lijken een grotere kans te hebben op overgewicht of obesitas.</a:t>
            </a:r>
          </a:p>
          <a:p>
            <a:pPr marL="342900" lvl="0" indent="-342900">
              <a:lnSpc>
                <a:spcPct val="107000"/>
              </a:lnSpc>
              <a:spcAft>
                <a:spcPts val="800"/>
              </a:spcAft>
              <a:buFont typeface="Symbol" panose="05050102010706020507" pitchFamily="18" charset="2"/>
              <a:buChar char=""/>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nl-NL" sz="1800" dirty="0">
                <a:solidFill>
                  <a:srgbClr val="000000"/>
                </a:solidFill>
                <a:effectLst/>
                <a:latin typeface="Calibri" panose="020F0502020204030204" pitchFamily="34" charset="0"/>
                <a:ea typeface="Aptos" panose="020B0004020202020204" pitchFamily="34" charset="0"/>
              </a:rPr>
              <a:t>Bekijk de </a:t>
            </a:r>
            <a:r>
              <a:rPr lang="nl-NL" sz="1800" dirty="0" err="1">
                <a:solidFill>
                  <a:srgbClr val="000000"/>
                </a:solidFill>
                <a:effectLst/>
                <a:latin typeface="Calibri" panose="020F0502020204030204" pitchFamily="34" charset="0"/>
                <a:ea typeface="Aptos" panose="020B0004020202020204" pitchFamily="34" charset="0"/>
              </a:rPr>
              <a:t>factsheet</a:t>
            </a:r>
            <a:r>
              <a:rPr lang="nl-NL" sz="1800" dirty="0">
                <a:solidFill>
                  <a:srgbClr val="000000"/>
                </a:solidFill>
                <a:effectLst/>
                <a:latin typeface="Calibri" panose="020F0502020204030204" pitchFamily="34" charset="0"/>
                <a:ea typeface="Aptos" panose="020B0004020202020204" pitchFamily="34" charset="0"/>
              </a:rPr>
              <a:t> </a:t>
            </a:r>
            <a:r>
              <a:rPr lang="nl-NL" sz="18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3"/>
              </a:rPr>
              <a:t>Rookvrij zwanger worden</a:t>
            </a:r>
            <a:r>
              <a:rPr lang="nl-NL" sz="1800" dirty="0">
                <a:solidFill>
                  <a:srgbClr val="000000"/>
                </a:solidFill>
                <a:effectLst/>
                <a:latin typeface="Calibri" panose="020F0502020204030204" pitchFamily="34" charset="0"/>
                <a:ea typeface="Aptos" panose="020B0004020202020204" pitchFamily="34" charset="0"/>
              </a:rPr>
              <a:t> voor meer informatie en cijfers.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BC86F6-38B8-4CC6-BBB6-741DBFA95D27}" type="slidenum">
              <a:rPr lang="nl-NL" smtClean="0"/>
              <a:t>4</a:t>
            </a:fld>
            <a:endParaRPr lang="nl-NL"/>
          </a:p>
        </p:txBody>
      </p:sp>
    </p:spTree>
    <p:extLst>
      <p:ext uri="{BB962C8B-B14F-4D97-AF65-F5344CB8AC3E}">
        <p14:creationId xmlns:p14="http://schemas.microsoft.com/office/powerpoint/2010/main" val="1456660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Roken tijdens de zwangerschap is schadelijk voor het kind en de moeder. Roken tijdens de zwangerschap vergroot de kans op:</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Een miskraam en een buitenbaarmoederlijke zwangerschap.</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Een voorliggende placenta of vroegtijdige placentaloslating.</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Vroeggeboorte, een te laag geboortegewicht, doodgeboorte.</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Een kind met aangeboren afwijkingen zoals een klompvoet,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gastroschisis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en aangeboren hartafwijkingen. </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Gevolgen die pas op de langere termijn zichtbaar worden zoals wiegendood, luchtwegaandoeningen, overgewicht, obesitas en vruchtbaarheidsproblemen. Ook is er een grotere kans dat het kind later zelf gaat roken.</a:t>
            </a:r>
          </a:p>
          <a:p>
            <a:pPr marL="342900" lvl="0" indent="-342900">
              <a:lnSpc>
                <a:spcPct val="115000"/>
              </a:lnSpc>
              <a:spcAft>
                <a:spcPts val="800"/>
              </a:spcAft>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Roken tijdens de zwangerschap lijkt te de kans op ontwikkelings- of gedragsstoornissen te verhogen. Ook lijkt de kans op angststoornissen of depressie, syndroom van Gilles de la Tourette, schizofrenie en verstandelijke beperkingen licht verhoogd te zijn. </a:t>
            </a:r>
          </a:p>
          <a:p>
            <a:pPr marL="0" lvl="0" indent="0">
              <a:lnSpc>
                <a:spcPct val="115000"/>
              </a:lnSpc>
              <a:spcAft>
                <a:spcPts val="800"/>
              </a:spcAft>
              <a:buFont typeface="Symbol" panose="05050102010706020507" pitchFamily="18" charset="2"/>
              <a:buNone/>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Als een zwangere vrouw niet rookt maar de partner wel, is dit ook schadelijk. Meeroken vergroot de kans op een miskraam, doodgeboorte, een lager geboortegewicht en aangeboren afwijkingen.</a:t>
            </a:r>
          </a:p>
          <a:p>
            <a:pPr>
              <a:lnSpc>
                <a:spcPct val="115000"/>
              </a:lnSpc>
              <a:spcAft>
                <a:spcPts val="800"/>
              </a:spcAft>
              <a:buNone/>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Bekijk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factsheet</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Roken &amp; Zwangerschap</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en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factsheet</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Rookvrij zwanger worden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voor meer informatie en cijfers. </a:t>
            </a:r>
          </a:p>
        </p:txBody>
      </p:sp>
      <p:sp>
        <p:nvSpPr>
          <p:cNvPr id="4" name="Slide Number Placeholder 3"/>
          <p:cNvSpPr>
            <a:spLocks noGrp="1"/>
          </p:cNvSpPr>
          <p:nvPr>
            <p:ph type="sldNum" sz="quarter" idx="5"/>
          </p:nvPr>
        </p:nvSpPr>
        <p:spPr/>
        <p:txBody>
          <a:bodyPr/>
          <a:lstStyle/>
          <a:p>
            <a:fld id="{A3BC86F6-38B8-4CC6-BBB6-741DBFA95D27}" type="slidenum">
              <a:rPr lang="nl-NL" smtClean="0"/>
              <a:t>5</a:t>
            </a:fld>
            <a:endParaRPr lang="nl-NL"/>
          </a:p>
        </p:txBody>
      </p:sp>
    </p:spTree>
    <p:extLst>
      <p:ext uri="{BB962C8B-B14F-4D97-AF65-F5344CB8AC3E}">
        <p14:creationId xmlns:p14="http://schemas.microsoft.com/office/powerpoint/2010/main" val="373622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Als ouders roken kunnen kinderen schadelijke stoffen binnenkrijgen via meeroken of via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derdehandsrook</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Blootstelling aan tabaksrook brengt verschillende risico’s met zich mee: </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Meeroken vergroot dat de kans op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wiegendood</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Meeroken kan leiden tot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lage luchtwegaandoeningen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zoals bronchitis en longontsteking, met name bij kinderen tot 2 jaar.</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Meeroken bij kinderen kan leiden tot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luchtwegklachten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bij kinderen van basisschoolleeftijd. Bijvoorbeeld hoesten, opgehoopt slijm en benauwdheid. </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Kinderen die meeroken hebben grotere kans op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astma</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of een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piepende ademhaling.</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Kinderen met astma die meeroken hebben ook een verhoogde kans op een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ziekenhuisopname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vanwege astmatische klachten.</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Kinderen die meeroken hebben een grotere kans om later zelf te gaan roken.</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Meeroken lijkt een risico voor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middenooraandoeningen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zoals (terugkerende) oorontsteking of een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lijmoor</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Daarbij lijken deze aandoeningen minder vaak spontaan weg te gaan bij kinderen van ouders die roken.</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Er zijn aanwijzingen dat meeroken door kinderen de kans vergroot op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leukemie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lymfeklierkanker</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of een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hersentumor</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in de kinderleeftijd. Daarnaast zijn er aanwijzingen dat meeroken leidt tot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meningokokken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(hersenvliesontsteking) of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ADHD</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Meeroken met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e-sigaretdamp</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is waarschijnlijk minder schadelijk dan het meeroken met tabakssigaretten, maar het is niet onschadelijk.</a:t>
            </a:r>
          </a:p>
          <a:p>
            <a:pPr marL="342900" lvl="0" indent="-342900">
              <a:lnSpc>
                <a:spcPct val="115000"/>
              </a:lnSpc>
              <a:spcAft>
                <a:spcPts val="800"/>
              </a:spcAft>
              <a:buFont typeface="Symbol" panose="05050102010706020507" pitchFamily="18" charset="2"/>
              <a:buChar char=""/>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De stoffen uit tabaksrook die achterblijven na roken, noemen we </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derdehands rook</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Deze schadelijke stoffen blijven kleven aan huid, haren en kleding van degene die rookt. Kinderen en baby's krijgen derde hands rook sneller binnen dan volwassenen. </a:t>
            </a:r>
          </a:p>
          <a:p>
            <a:pPr marL="0" lvl="0" indent="0">
              <a:lnSpc>
                <a:spcPct val="115000"/>
              </a:lnSpc>
              <a:spcAft>
                <a:spcPts val="800"/>
              </a:spcAft>
              <a:buFont typeface="Symbol" panose="05050102010706020507" pitchFamily="18" charset="2"/>
              <a:buNone/>
            </a:pPr>
            <a:endParaRPr lang="nl-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Bekijk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factsheet</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Meeroken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en de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infographic</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Rookvrij opgroeien</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voor meer informatie en cijfers.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BC86F6-38B8-4CC6-BBB6-741DBFA95D27}" type="slidenum">
              <a:rPr lang="nl-NL" smtClean="0"/>
              <a:t>6</a:t>
            </a:fld>
            <a:endParaRPr lang="nl-NL"/>
          </a:p>
        </p:txBody>
      </p:sp>
    </p:spTree>
    <p:extLst>
      <p:ext uri="{BB962C8B-B14F-4D97-AF65-F5344CB8AC3E}">
        <p14:creationId xmlns:p14="http://schemas.microsoft.com/office/powerpoint/2010/main" val="396599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03506-FE24-D737-AB40-D92E0B7458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1FB4D3-E925-6DDD-2225-FBCB9B24BC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EABE36E-7E6D-F802-65A2-785EE8A0768E}"/>
              </a:ext>
            </a:extLst>
          </p:cNvPr>
          <p:cNvSpPr>
            <a:spLocks noGrp="1"/>
          </p:cNvSpPr>
          <p:nvPr>
            <p:ph type="body" idx="1"/>
          </p:nvPr>
        </p:nvSpPr>
        <p:spPr/>
        <p:txBody>
          <a:bodyPr/>
          <a:lstStyle/>
          <a:p>
            <a:pPr>
              <a:lnSpc>
                <a:spcPct val="107000"/>
              </a:lnSpc>
              <a:spcAft>
                <a:spcPts val="800"/>
              </a:spcAft>
            </a:pPr>
            <a:endParaRPr lang="nl-NL" kern="100">
              <a:latin typeface="Calibri"/>
              <a:ea typeface="Calibri" panose="020F0502020204030204" pitchFamily="34" charset="0"/>
              <a:cs typeface="Calibri"/>
            </a:endParaRPr>
          </a:p>
          <a:p>
            <a:pPr marL="0" indent="0">
              <a:lnSpc>
                <a:spcPct val="107000"/>
              </a:lnSpc>
              <a:spcAft>
                <a:spcPts val="800"/>
              </a:spcAft>
              <a:buNone/>
            </a:pPr>
            <a:endParaRPr lang="nl-NL" sz="1200" kern="100">
              <a:effectLst/>
              <a:latin typeface="Calibri" panose="020F0502020204030204" pitchFamily="34" charset="0"/>
              <a:ea typeface="Calibri" panose="020F0502020204030204" pitchFamily="34" charset="0"/>
              <a:cs typeface="Calibri"/>
            </a:endParaRPr>
          </a:p>
          <a:p>
            <a:endParaRPr lang="nl-NL"/>
          </a:p>
        </p:txBody>
      </p:sp>
      <p:sp>
        <p:nvSpPr>
          <p:cNvPr id="4" name="Tijdelijke aanduiding voor dianummer 3">
            <a:extLst>
              <a:ext uri="{FF2B5EF4-FFF2-40B4-BE49-F238E27FC236}">
                <a16:creationId xmlns:a16="http://schemas.microsoft.com/office/drawing/2014/main" id="{F98D2975-B565-1356-3FA3-A081953331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0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A0DDB-3A15-4F66-A1B4-276EA8D9CC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21F020-3495-0168-DB2F-4D6F07D43C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E579AA-BA23-785E-DAC4-14CEC827928B}"/>
              </a:ext>
            </a:extLst>
          </p:cNvPr>
          <p:cNvSpPr>
            <a:spLocks noGrp="1"/>
          </p:cNvSpPr>
          <p:nvPr>
            <p:ph type="body" idx="1"/>
          </p:nvPr>
        </p:nvSpPr>
        <p:spPr/>
        <p:txBody>
          <a:bodyPr/>
          <a:lstStyle/>
          <a:p>
            <a:pPr>
              <a:lnSpc>
                <a:spcPct val="107000"/>
              </a:lnSpc>
              <a:spcAft>
                <a:spcPts val="800"/>
              </a:spcAft>
            </a:pPr>
            <a:endParaRPr lang="nl-NL" kern="100" dirty="0">
              <a:latin typeface="Calibri"/>
              <a:ea typeface="Calibri"/>
              <a:cs typeface="Calibri"/>
            </a:endParaRPr>
          </a:p>
          <a:p>
            <a:pPr>
              <a:lnSpc>
                <a:spcPct val="107000"/>
              </a:lnSpc>
              <a:spcAft>
                <a:spcPts val="800"/>
              </a:spcAft>
            </a:pPr>
            <a:r>
              <a:rPr lang="nl-NL" kern="100" dirty="0">
                <a:latin typeface="Calibri"/>
                <a:ea typeface="Calibri"/>
                <a:cs typeface="Calibri"/>
              </a:rPr>
              <a:t>Liever een uitgebreider filmpje over het VBA+? Gebruik dan deze </a:t>
            </a:r>
            <a:r>
              <a:rPr lang="nl-NL" kern="100" err="1">
                <a:latin typeface="Calibri"/>
                <a:ea typeface="Calibri"/>
                <a:cs typeface="Calibri"/>
              </a:rPr>
              <a:t>explainervideo</a:t>
            </a:r>
            <a:r>
              <a:rPr lang="nl-NL" kern="100">
                <a:latin typeface="Calibri"/>
                <a:ea typeface="Calibri"/>
                <a:cs typeface="Calibri"/>
              </a:rPr>
              <a:t>: </a:t>
            </a:r>
            <a:r>
              <a:rPr lang="nl-NL" kern="100" dirty="0">
                <a:hlinkClick r:id="rId3"/>
              </a:rPr>
              <a:t>Rookvrije Start | Gesprekstips en verwijzen naar stophulp</a:t>
            </a:r>
            <a:endParaRPr lang="nl-NL" kern="100">
              <a:latin typeface="Aptos"/>
              <a:ea typeface="Calibri" panose="020F0502020204030204" pitchFamily="34" charset="0"/>
              <a:cs typeface="Calibri"/>
            </a:endParaRPr>
          </a:p>
        </p:txBody>
      </p:sp>
      <p:sp>
        <p:nvSpPr>
          <p:cNvPr id="4" name="Tijdelijke aanduiding voor dianummer 3">
            <a:extLst>
              <a:ext uri="{FF2B5EF4-FFF2-40B4-BE49-F238E27FC236}">
                <a16:creationId xmlns:a16="http://schemas.microsoft.com/office/drawing/2014/main" id="{79561378-1DE1-D505-ADE0-EEBA7E8B84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72A9C-F653-45B6-86CC-87D58E0EB2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1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Weet je </a:t>
            </a:r>
            <a:r>
              <a:rPr lang="en-US" dirty="0" err="1"/>
              <a:t>niet</a:t>
            </a:r>
            <a:r>
              <a:rPr lang="en-US" dirty="0"/>
              <a:t> </a:t>
            </a:r>
            <a:r>
              <a:rPr lang="en-US" dirty="0" err="1"/>
              <a:t>waar</a:t>
            </a:r>
            <a:r>
              <a:rPr lang="en-US" dirty="0"/>
              <a:t> je (</a:t>
            </a:r>
            <a:r>
              <a:rPr lang="en-US" dirty="0" err="1"/>
              <a:t>toekomstige</a:t>
            </a:r>
            <a:r>
              <a:rPr lang="en-US" dirty="0"/>
              <a:t>) </a:t>
            </a:r>
            <a:r>
              <a:rPr lang="en-US" dirty="0" err="1"/>
              <a:t>ouders</a:t>
            </a:r>
            <a:r>
              <a:rPr lang="en-US" dirty="0"/>
              <a:t> </a:t>
            </a:r>
            <a:r>
              <a:rPr lang="en-US" dirty="0" err="1"/>
              <a:t>naar</a:t>
            </a:r>
            <a:r>
              <a:rPr lang="en-US" dirty="0"/>
              <a:t> </a:t>
            </a:r>
            <a:r>
              <a:rPr lang="en-US" dirty="0" err="1"/>
              <a:t>kan</a:t>
            </a:r>
            <a:r>
              <a:rPr lang="en-US" dirty="0"/>
              <a:t> </a:t>
            </a:r>
            <a:r>
              <a:rPr lang="en-US" dirty="0" err="1"/>
              <a:t>verwijzen</a:t>
            </a:r>
            <a:r>
              <a:rPr lang="en-US" dirty="0"/>
              <a:t>? Dan </a:t>
            </a:r>
            <a:r>
              <a:rPr lang="en-US" dirty="0" err="1"/>
              <a:t>kan</a:t>
            </a:r>
            <a:r>
              <a:rPr lang="en-US" dirty="0"/>
              <a:t> </a:t>
            </a:r>
            <a:r>
              <a:rPr lang="en-US" dirty="0" err="1"/>
              <a:t>Rookvrije</a:t>
            </a:r>
            <a:r>
              <a:rPr lang="en-US" dirty="0"/>
              <a:t> </a:t>
            </a:r>
            <a:r>
              <a:rPr lang="en-US" dirty="0" err="1"/>
              <a:t>Ouders</a:t>
            </a:r>
            <a:r>
              <a:rPr lang="en-US" dirty="0"/>
              <a:t> </a:t>
            </a:r>
            <a:r>
              <a:rPr lang="en-US" dirty="0" err="1"/>
              <a:t>een</a:t>
            </a:r>
            <a:r>
              <a:rPr lang="en-US" dirty="0"/>
              <a:t> </a:t>
            </a:r>
            <a:r>
              <a:rPr lang="en-US" dirty="0" err="1"/>
              <a:t>oplossing</a:t>
            </a:r>
            <a:r>
              <a:rPr lang="en-US" dirty="0"/>
              <a:t> </a:t>
            </a:r>
            <a:r>
              <a:rPr lang="en-US" dirty="0" err="1"/>
              <a:t>zijn</a:t>
            </a:r>
            <a:r>
              <a:rPr lang="en-US" dirty="0"/>
              <a:t>. </a:t>
            </a:r>
          </a:p>
          <a:p>
            <a:r>
              <a:rPr lang="en-US" err="1"/>
              <a:t>Rookvrije</a:t>
            </a:r>
            <a:r>
              <a:rPr lang="en-US" dirty="0"/>
              <a:t> </a:t>
            </a:r>
            <a:r>
              <a:rPr lang="en-US" err="1"/>
              <a:t>Ouders</a:t>
            </a:r>
            <a:r>
              <a:rPr lang="en-US" dirty="0"/>
              <a:t> is </a:t>
            </a:r>
            <a:r>
              <a:rPr lang="en-US" err="1"/>
              <a:t>een</a:t>
            </a:r>
            <a:r>
              <a:rPr lang="en-US" dirty="0"/>
              <a:t> </a:t>
            </a:r>
            <a:r>
              <a:rPr lang="en-US" err="1"/>
              <a:t>voorbeeld</a:t>
            </a:r>
            <a:r>
              <a:rPr lang="en-US" dirty="0"/>
              <a:t> van </a:t>
            </a:r>
            <a:r>
              <a:rPr lang="en-US" err="1"/>
              <a:t>een</a:t>
            </a:r>
            <a:r>
              <a:rPr lang="en-US" dirty="0"/>
              <a:t> </a:t>
            </a:r>
            <a:r>
              <a:rPr lang="en-US" err="1"/>
              <a:t>verwijsmogelijkheid</a:t>
            </a:r>
            <a:r>
              <a:rPr lang="en-US" dirty="0"/>
              <a:t>. Je </a:t>
            </a:r>
            <a:r>
              <a:rPr lang="en-US" err="1"/>
              <a:t>kan</a:t>
            </a:r>
            <a:r>
              <a:rPr lang="en-US" dirty="0"/>
              <a:t> </a:t>
            </a:r>
            <a:r>
              <a:rPr lang="en-US" err="1"/>
              <a:t>ook</a:t>
            </a:r>
            <a:r>
              <a:rPr lang="en-US" dirty="0"/>
              <a:t> het VBA+ </a:t>
            </a:r>
            <a:r>
              <a:rPr lang="en-US" err="1"/>
              <a:t>toepassen</a:t>
            </a:r>
            <a:r>
              <a:rPr lang="en-US" dirty="0"/>
              <a:t> </a:t>
            </a:r>
            <a:r>
              <a:rPr lang="en-US" err="1"/>
              <a:t>en</a:t>
            </a:r>
            <a:r>
              <a:rPr lang="en-US" dirty="0"/>
              <a:t> </a:t>
            </a:r>
            <a:r>
              <a:rPr lang="en-US" err="1"/>
              <a:t>verwijzen</a:t>
            </a:r>
            <a:r>
              <a:rPr lang="en-US" dirty="0"/>
              <a:t> </a:t>
            </a:r>
            <a:r>
              <a:rPr lang="en-US" err="1"/>
              <a:t>naar</a:t>
            </a:r>
            <a:r>
              <a:rPr lang="en-US" dirty="0"/>
              <a:t> eigen coaches, </a:t>
            </a:r>
            <a:r>
              <a:rPr lang="en-US" err="1"/>
              <a:t>een</a:t>
            </a:r>
            <a:r>
              <a:rPr lang="en-US" dirty="0"/>
              <a:t> POH of </a:t>
            </a:r>
            <a:r>
              <a:rPr lang="en-US" err="1"/>
              <a:t>een</a:t>
            </a:r>
            <a:r>
              <a:rPr lang="en-US" dirty="0"/>
              <a:t> </a:t>
            </a:r>
            <a:r>
              <a:rPr lang="en-US" err="1"/>
              <a:t>leefstijlloket</a:t>
            </a:r>
            <a:r>
              <a:rPr lang="en-US" dirty="0"/>
              <a:t>.</a:t>
            </a:r>
            <a:endParaRPr lang="en-US" b="1" dirty="0"/>
          </a:p>
          <a:p>
            <a:endParaRPr lang="en-US" b="1" dirty="0"/>
          </a:p>
          <a:p>
            <a:r>
              <a:rPr lang="en-US" b="1" dirty="0"/>
              <a:t>Wat is </a:t>
            </a:r>
            <a:r>
              <a:rPr lang="en-US" b="1" dirty="0" err="1"/>
              <a:t>Rookvrije</a:t>
            </a:r>
            <a:r>
              <a:rPr lang="en-US" b="1" dirty="0"/>
              <a:t> </a:t>
            </a:r>
            <a:r>
              <a:rPr lang="en-US" b="1" dirty="0" err="1"/>
              <a:t>Ouders</a:t>
            </a:r>
            <a:r>
              <a:rPr lang="en-US" b="1" dirty="0"/>
              <a:t> </a:t>
            </a:r>
            <a:r>
              <a:rPr lang="en-US" b="1" dirty="0" err="1"/>
              <a:t>en</a:t>
            </a:r>
            <a:r>
              <a:rPr lang="en-US" b="1" dirty="0"/>
              <a:t> </a:t>
            </a:r>
            <a:r>
              <a:rPr lang="en-US" b="1" dirty="0" err="1"/>
              <a:t>voor</a:t>
            </a:r>
            <a:r>
              <a:rPr lang="en-US" b="1" dirty="0"/>
              <a:t> </a:t>
            </a:r>
            <a:r>
              <a:rPr lang="en-US" b="1" dirty="0" err="1"/>
              <a:t>wie</a:t>
            </a:r>
            <a:r>
              <a:rPr lang="en-US" b="1" dirty="0"/>
              <a:t> is het </a:t>
            </a:r>
            <a:r>
              <a:rPr lang="en-US" b="1" dirty="0" err="1"/>
              <a:t>bedoeld</a:t>
            </a:r>
            <a:r>
              <a:rPr lang="en-US" b="1" dirty="0"/>
              <a:t>?</a:t>
            </a:r>
            <a:endParaRPr lang="en-US"/>
          </a:p>
          <a:p>
            <a:r>
              <a:rPr lang="en-US" dirty="0" err="1"/>
              <a:t>Rookvrije</a:t>
            </a:r>
            <a:r>
              <a:rPr lang="en-US" dirty="0"/>
              <a:t> </a:t>
            </a:r>
            <a:r>
              <a:rPr lang="en-US" dirty="0" err="1"/>
              <a:t>Ouders</a:t>
            </a:r>
            <a:r>
              <a:rPr lang="en-US" dirty="0"/>
              <a:t> </a:t>
            </a:r>
            <a:r>
              <a:rPr lang="en-US" dirty="0" err="1"/>
              <a:t>biedt</a:t>
            </a:r>
            <a:r>
              <a:rPr lang="en-US" dirty="0"/>
              <a:t> </a:t>
            </a:r>
            <a:r>
              <a:rPr lang="en-US" dirty="0" err="1"/>
              <a:t>telefonische</a:t>
            </a:r>
            <a:r>
              <a:rPr lang="en-US" dirty="0"/>
              <a:t> </a:t>
            </a:r>
            <a:r>
              <a:rPr lang="en-US" dirty="0" err="1"/>
              <a:t>begeleiding</a:t>
            </a:r>
            <a:r>
              <a:rPr lang="en-US" dirty="0"/>
              <a:t> </a:t>
            </a:r>
            <a:r>
              <a:rPr lang="en-US" dirty="0" err="1"/>
              <a:t>bij</a:t>
            </a:r>
            <a:r>
              <a:rPr lang="en-US" dirty="0"/>
              <a:t> het </a:t>
            </a:r>
            <a:r>
              <a:rPr lang="en-US" dirty="0" err="1"/>
              <a:t>stoppen</a:t>
            </a:r>
            <a:r>
              <a:rPr lang="en-US" dirty="0"/>
              <a:t> met </a:t>
            </a:r>
            <a:r>
              <a:rPr lang="en-US" dirty="0" err="1"/>
              <a:t>roken</a:t>
            </a:r>
            <a:r>
              <a:rPr lang="en-US" dirty="0"/>
              <a:t>. Het </a:t>
            </a:r>
            <a:r>
              <a:rPr lang="en-US" dirty="0" err="1"/>
              <a:t>bestaat</a:t>
            </a:r>
            <a:r>
              <a:rPr lang="en-US" dirty="0"/>
              <a:t> </a:t>
            </a:r>
            <a:r>
              <a:rPr lang="en-US" dirty="0" err="1"/>
              <a:t>uit</a:t>
            </a:r>
            <a:r>
              <a:rPr lang="en-US" dirty="0"/>
              <a:t> </a:t>
            </a:r>
            <a:r>
              <a:rPr lang="en-US" dirty="0" err="1"/>
              <a:t>minimaal</a:t>
            </a:r>
            <a:r>
              <a:rPr lang="en-US" dirty="0"/>
              <a:t> </a:t>
            </a:r>
            <a:r>
              <a:rPr lang="en-US" dirty="0" err="1"/>
              <a:t>zes</a:t>
            </a:r>
            <a:r>
              <a:rPr lang="en-US" dirty="0"/>
              <a:t> </a:t>
            </a:r>
            <a:r>
              <a:rPr lang="en-US" dirty="0" err="1"/>
              <a:t>gesprekken</a:t>
            </a:r>
            <a:r>
              <a:rPr lang="en-US" dirty="0"/>
              <a:t>, </a:t>
            </a:r>
            <a:r>
              <a:rPr lang="en-US" dirty="0" err="1"/>
              <a:t>gewoon</a:t>
            </a:r>
            <a:r>
              <a:rPr lang="en-US" dirty="0"/>
              <a:t> </a:t>
            </a:r>
            <a:r>
              <a:rPr lang="en-US" dirty="0" err="1"/>
              <a:t>vanuit</a:t>
            </a:r>
            <a:r>
              <a:rPr lang="en-US" dirty="0"/>
              <a:t> huis, </a:t>
            </a:r>
            <a:r>
              <a:rPr lang="en-US" dirty="0" err="1"/>
              <a:t>wanneer</a:t>
            </a:r>
            <a:r>
              <a:rPr lang="en-US" dirty="0"/>
              <a:t> het de (</a:t>
            </a:r>
            <a:r>
              <a:rPr lang="en-US" dirty="0" err="1"/>
              <a:t>toekomstige</a:t>
            </a:r>
            <a:r>
              <a:rPr lang="en-US" dirty="0"/>
              <a:t>) </a:t>
            </a:r>
            <a:r>
              <a:rPr lang="en-US" dirty="0" err="1"/>
              <a:t>ouder</a:t>
            </a:r>
            <a:r>
              <a:rPr lang="en-US" dirty="0"/>
              <a:t> </a:t>
            </a:r>
            <a:r>
              <a:rPr lang="en-US" dirty="0" err="1"/>
              <a:t>uitkomt</a:t>
            </a:r>
            <a:r>
              <a:rPr lang="en-US" dirty="0"/>
              <a:t>. </a:t>
            </a:r>
            <a:r>
              <a:rPr lang="en-US" dirty="0" err="1"/>
              <a:t>Beeldbellen</a:t>
            </a:r>
            <a:r>
              <a:rPr lang="en-US" dirty="0"/>
              <a:t> is </a:t>
            </a:r>
            <a:r>
              <a:rPr lang="en-US" dirty="0" err="1"/>
              <a:t>ook</a:t>
            </a:r>
            <a:r>
              <a:rPr lang="en-US" dirty="0"/>
              <a:t> </a:t>
            </a:r>
            <a:r>
              <a:rPr lang="en-US" dirty="0" err="1"/>
              <a:t>mogelijk</a:t>
            </a:r>
            <a:r>
              <a:rPr lang="en-US" dirty="0"/>
              <a:t>.</a:t>
            </a:r>
          </a:p>
          <a:p>
            <a:endParaRPr lang="en-US" dirty="0"/>
          </a:p>
          <a:p>
            <a:r>
              <a:rPr lang="en-US" dirty="0"/>
              <a:t>De </a:t>
            </a:r>
            <a:r>
              <a:rPr lang="en-US" dirty="0" err="1"/>
              <a:t>hulp</a:t>
            </a:r>
            <a:r>
              <a:rPr lang="en-US" dirty="0"/>
              <a:t> is </a:t>
            </a:r>
            <a:r>
              <a:rPr lang="en-US" dirty="0" err="1"/>
              <a:t>bedoeld</a:t>
            </a:r>
            <a:r>
              <a:rPr lang="en-US" dirty="0"/>
              <a:t> </a:t>
            </a:r>
            <a:r>
              <a:rPr lang="en-US" dirty="0" err="1"/>
              <a:t>voor</a:t>
            </a:r>
            <a:r>
              <a:rPr lang="en-US" dirty="0"/>
              <a:t> </a:t>
            </a:r>
            <a:r>
              <a:rPr lang="en-US" dirty="0" err="1"/>
              <a:t>mensen</a:t>
            </a:r>
            <a:r>
              <a:rPr lang="en-US" dirty="0"/>
              <a:t> met </a:t>
            </a:r>
            <a:r>
              <a:rPr lang="en-US" dirty="0" err="1"/>
              <a:t>een</a:t>
            </a:r>
            <a:r>
              <a:rPr lang="en-US" dirty="0"/>
              <a:t> </a:t>
            </a:r>
            <a:r>
              <a:rPr lang="en-US" dirty="0" err="1"/>
              <a:t>kinderwens</a:t>
            </a:r>
            <a:r>
              <a:rPr lang="en-US" dirty="0"/>
              <a:t>, </a:t>
            </a:r>
            <a:r>
              <a:rPr lang="en-US" dirty="0" err="1"/>
              <a:t>vrouwen</a:t>
            </a:r>
            <a:r>
              <a:rPr lang="en-US" dirty="0"/>
              <a:t> die </a:t>
            </a:r>
            <a:r>
              <a:rPr lang="en-US" dirty="0" err="1"/>
              <a:t>zwanger</a:t>
            </a:r>
            <a:r>
              <a:rPr lang="en-US" dirty="0"/>
              <a:t> </a:t>
            </a:r>
            <a:r>
              <a:rPr lang="en-US" dirty="0" err="1"/>
              <a:t>zijn</a:t>
            </a:r>
            <a:r>
              <a:rPr lang="en-US" dirty="0"/>
              <a:t> </a:t>
            </a:r>
            <a:r>
              <a:rPr lang="en-US" dirty="0" err="1"/>
              <a:t>en</a:t>
            </a:r>
            <a:r>
              <a:rPr lang="en-US" dirty="0"/>
              <a:t> </a:t>
            </a:r>
            <a:r>
              <a:rPr lang="en-US" dirty="0" err="1"/>
              <a:t>hun</a:t>
            </a:r>
            <a:r>
              <a:rPr lang="en-US" dirty="0"/>
              <a:t> partner, </a:t>
            </a:r>
            <a:r>
              <a:rPr lang="en-US" dirty="0" err="1"/>
              <a:t>en</a:t>
            </a:r>
            <a:r>
              <a:rPr lang="en-US" dirty="0"/>
              <a:t> </a:t>
            </a:r>
            <a:r>
              <a:rPr lang="en-US" dirty="0" err="1"/>
              <a:t>ouders</a:t>
            </a:r>
            <a:r>
              <a:rPr lang="en-US" dirty="0"/>
              <a:t> van </a:t>
            </a:r>
            <a:r>
              <a:rPr lang="en-US" dirty="0" err="1"/>
              <a:t>opgroeiende</a:t>
            </a:r>
            <a:r>
              <a:rPr lang="en-US" dirty="0"/>
              <a:t> </a:t>
            </a:r>
            <a:r>
              <a:rPr lang="en-US" dirty="0" err="1"/>
              <a:t>kinderen</a:t>
            </a:r>
            <a:r>
              <a:rPr lang="en-US" dirty="0"/>
              <a:t>.</a:t>
            </a:r>
          </a:p>
          <a:p>
            <a:r>
              <a:rPr lang="en-US" dirty="0"/>
              <a:t>Als (</a:t>
            </a:r>
            <a:r>
              <a:rPr lang="en-US" dirty="0" err="1"/>
              <a:t>toekomstige</a:t>
            </a:r>
            <a:r>
              <a:rPr lang="en-US" dirty="0"/>
              <a:t>) </a:t>
            </a:r>
            <a:r>
              <a:rPr lang="en-US" dirty="0" err="1"/>
              <a:t>ouders</a:t>
            </a:r>
            <a:r>
              <a:rPr lang="en-US" dirty="0"/>
              <a:t> </a:t>
            </a:r>
            <a:r>
              <a:rPr lang="en-US" dirty="0" err="1"/>
              <a:t>willen</a:t>
            </a:r>
            <a:r>
              <a:rPr lang="en-US" dirty="0"/>
              <a:t> </a:t>
            </a:r>
            <a:r>
              <a:rPr lang="en-US" dirty="0" err="1"/>
              <a:t>stoppen</a:t>
            </a:r>
            <a:r>
              <a:rPr lang="en-US" dirty="0"/>
              <a:t> met </a:t>
            </a:r>
            <a:r>
              <a:rPr lang="en-US" dirty="0" err="1"/>
              <a:t>roken</a:t>
            </a:r>
            <a:r>
              <a:rPr lang="en-US" dirty="0"/>
              <a:t>, </a:t>
            </a:r>
            <a:r>
              <a:rPr lang="en-US" dirty="0" err="1"/>
              <a:t>vraag</a:t>
            </a:r>
            <a:r>
              <a:rPr lang="en-US" dirty="0"/>
              <a:t> dan of </a:t>
            </a:r>
            <a:r>
              <a:rPr lang="en-US" dirty="0" err="1"/>
              <a:t>een</a:t>
            </a:r>
            <a:r>
              <a:rPr lang="en-US" dirty="0"/>
              <a:t> </a:t>
            </a:r>
            <a:r>
              <a:rPr lang="en-US" dirty="0" err="1"/>
              <a:t>stoppen</a:t>
            </a:r>
            <a:r>
              <a:rPr lang="en-US" dirty="0"/>
              <a:t>-met-</a:t>
            </a:r>
            <a:r>
              <a:rPr lang="en-US" dirty="0" err="1"/>
              <a:t>rokencoach</a:t>
            </a:r>
            <a:r>
              <a:rPr lang="en-US" dirty="0"/>
              <a:t> hen mag </a:t>
            </a:r>
            <a:r>
              <a:rPr lang="en-US" dirty="0" err="1"/>
              <a:t>bellen</a:t>
            </a:r>
            <a:r>
              <a:rPr lang="en-US" dirty="0"/>
              <a:t> </a:t>
            </a:r>
            <a:r>
              <a:rPr lang="en-US" dirty="0" err="1"/>
              <a:t>voor</a:t>
            </a:r>
            <a:r>
              <a:rPr lang="en-US" dirty="0"/>
              <a:t> </a:t>
            </a:r>
            <a:r>
              <a:rPr lang="en-US" dirty="0" err="1"/>
              <a:t>een</a:t>
            </a:r>
            <a:r>
              <a:rPr lang="en-US" dirty="0"/>
              <a:t> </a:t>
            </a:r>
            <a:r>
              <a:rPr lang="en-US" dirty="0" err="1"/>
              <a:t>vrijblijvend</a:t>
            </a:r>
            <a:r>
              <a:rPr lang="en-US" dirty="0"/>
              <a:t> </a:t>
            </a:r>
            <a:r>
              <a:rPr lang="en-US" dirty="0" err="1"/>
              <a:t>kennismakingsgesprek</a:t>
            </a:r>
            <a:r>
              <a:rPr lang="en-US" dirty="0"/>
              <a:t>. </a:t>
            </a:r>
            <a:r>
              <a:rPr lang="en-US" dirty="0" err="1"/>
              <a:t>Zijn</a:t>
            </a:r>
            <a:r>
              <a:rPr lang="en-US" dirty="0"/>
              <a:t> ze </a:t>
            </a:r>
            <a:r>
              <a:rPr lang="en-US" dirty="0" err="1"/>
              <a:t>geïnteresseerd</a:t>
            </a:r>
            <a:r>
              <a:rPr lang="en-US" dirty="0"/>
              <a:t>? Meld hen dan </a:t>
            </a:r>
            <a:r>
              <a:rPr lang="en-US" dirty="0" err="1"/>
              <a:t>aan.Een</a:t>
            </a:r>
            <a:r>
              <a:rPr lang="en-US" dirty="0"/>
              <a:t> </a:t>
            </a:r>
            <a:r>
              <a:rPr lang="en-US" dirty="0" err="1"/>
              <a:t>warme</a:t>
            </a:r>
            <a:r>
              <a:rPr lang="en-US" dirty="0"/>
              <a:t> </a:t>
            </a:r>
            <a:r>
              <a:rPr lang="en-US" dirty="0" err="1"/>
              <a:t>verwijzing</a:t>
            </a:r>
            <a:r>
              <a:rPr lang="en-US" dirty="0"/>
              <a:t> van </a:t>
            </a:r>
            <a:r>
              <a:rPr lang="en-US" dirty="0" err="1"/>
              <a:t>zorgverleners</a:t>
            </a:r>
            <a:r>
              <a:rPr lang="en-US" dirty="0"/>
              <a:t> </a:t>
            </a:r>
            <a:r>
              <a:rPr lang="en-US" dirty="0" err="1"/>
              <a:t>werkt</a:t>
            </a:r>
            <a:r>
              <a:rPr lang="en-US" dirty="0"/>
              <a:t> </a:t>
            </a:r>
            <a:r>
              <a:rPr lang="en-US" dirty="0" err="1"/>
              <a:t>goed</a:t>
            </a:r>
            <a:r>
              <a:rPr lang="en-US" dirty="0"/>
              <a:t>, </a:t>
            </a:r>
            <a:r>
              <a:rPr lang="en-US" dirty="0" err="1"/>
              <a:t>omdat</a:t>
            </a:r>
            <a:r>
              <a:rPr lang="en-US" dirty="0"/>
              <a:t> (</a:t>
            </a:r>
            <a:r>
              <a:rPr lang="en-US" dirty="0" err="1"/>
              <a:t>toekomstige</a:t>
            </a:r>
            <a:r>
              <a:rPr lang="en-US" dirty="0"/>
              <a:t>) </a:t>
            </a:r>
            <a:r>
              <a:rPr lang="en-US" dirty="0" err="1"/>
              <a:t>ouders</a:t>
            </a:r>
            <a:r>
              <a:rPr lang="en-US" dirty="0"/>
              <a:t> </a:t>
            </a:r>
            <a:r>
              <a:rPr lang="en-US" dirty="0" err="1"/>
              <a:t>zelf</a:t>
            </a:r>
            <a:r>
              <a:rPr lang="en-US" dirty="0"/>
              <a:t> </a:t>
            </a:r>
            <a:r>
              <a:rPr lang="en-US" dirty="0" err="1"/>
              <a:t>geen</a:t>
            </a:r>
            <a:r>
              <a:rPr lang="en-US" dirty="0"/>
              <a:t> </a:t>
            </a:r>
            <a:r>
              <a:rPr lang="en-US" dirty="0" err="1"/>
              <a:t>afspraak</a:t>
            </a:r>
            <a:r>
              <a:rPr lang="en-US" dirty="0"/>
              <a:t> </a:t>
            </a:r>
            <a:r>
              <a:rPr lang="en-US" dirty="0" err="1"/>
              <a:t>hoeven</a:t>
            </a:r>
            <a:r>
              <a:rPr lang="en-US" dirty="0"/>
              <a:t> </a:t>
            </a:r>
            <a:r>
              <a:rPr lang="en-US" dirty="0" err="1"/>
              <a:t>te</a:t>
            </a:r>
            <a:r>
              <a:rPr lang="en-US" dirty="0"/>
              <a:t> </a:t>
            </a:r>
            <a:r>
              <a:rPr lang="en-US" dirty="0" err="1"/>
              <a:t>maken</a:t>
            </a:r>
            <a:r>
              <a:rPr lang="en-US" dirty="0"/>
              <a:t>. De coach </a:t>
            </a:r>
            <a:r>
              <a:rPr lang="en-US" dirty="0" err="1"/>
              <a:t>neemt</a:t>
            </a:r>
            <a:r>
              <a:rPr lang="en-US" dirty="0"/>
              <a:t> </a:t>
            </a:r>
            <a:r>
              <a:rPr lang="en-US" dirty="0" err="1"/>
              <a:t>binnen</a:t>
            </a:r>
            <a:r>
              <a:rPr lang="en-US" dirty="0"/>
              <a:t> </a:t>
            </a:r>
            <a:r>
              <a:rPr lang="en-US" dirty="0" err="1"/>
              <a:t>enkele</a:t>
            </a:r>
            <a:r>
              <a:rPr lang="en-US" dirty="0"/>
              <a:t> </a:t>
            </a:r>
            <a:r>
              <a:rPr lang="en-US" dirty="0" err="1"/>
              <a:t>dagen</a:t>
            </a:r>
            <a:r>
              <a:rPr lang="en-US" dirty="0"/>
              <a:t> contact op </a:t>
            </a:r>
            <a:r>
              <a:rPr lang="en-US" dirty="0" err="1"/>
              <a:t>voor</a:t>
            </a:r>
            <a:r>
              <a:rPr lang="en-US" dirty="0"/>
              <a:t> </a:t>
            </a:r>
            <a:r>
              <a:rPr lang="en-US" dirty="0" err="1"/>
              <a:t>een</a:t>
            </a:r>
            <a:r>
              <a:rPr lang="en-US" dirty="0"/>
              <a:t> </a:t>
            </a:r>
            <a:r>
              <a:rPr lang="en-US" dirty="0" err="1"/>
              <a:t>vrijblijvend</a:t>
            </a:r>
            <a:r>
              <a:rPr lang="en-US" dirty="0"/>
              <a:t> </a:t>
            </a:r>
            <a:r>
              <a:rPr lang="en-US" dirty="0" err="1"/>
              <a:t>kennismakingsgesprek</a:t>
            </a:r>
            <a:r>
              <a:rPr lang="en-US" dirty="0"/>
              <a:t>.</a:t>
            </a:r>
          </a:p>
          <a:p>
            <a:endParaRPr lang="en-US" dirty="0"/>
          </a:p>
          <a:p>
            <a:r>
              <a:rPr lang="en-US" b="1" dirty="0" err="1"/>
              <a:t>Onderzoek</a:t>
            </a:r>
            <a:r>
              <a:rPr lang="en-US" b="1" dirty="0"/>
              <a:t>: de coaching is </a:t>
            </a:r>
            <a:r>
              <a:rPr lang="en-US" b="1" dirty="0" err="1"/>
              <a:t>effectief</a:t>
            </a:r>
            <a:endParaRPr lang="en-US" dirty="0" err="1"/>
          </a:p>
          <a:p>
            <a:r>
              <a:rPr lang="en-US" dirty="0" err="1"/>
              <a:t>Uit</a:t>
            </a:r>
            <a:r>
              <a:rPr lang="en-US" dirty="0"/>
              <a:t> </a:t>
            </a:r>
            <a:r>
              <a:rPr lang="en-US" dirty="0">
                <a:hlinkClick r:id="rId3"/>
              </a:rPr>
              <a:t>dit onderzoek</a:t>
            </a:r>
            <a:r>
              <a:rPr lang="en-US" dirty="0"/>
              <a:t> </a:t>
            </a:r>
            <a:r>
              <a:rPr lang="en-US" dirty="0" err="1"/>
              <a:t>blijkt</a:t>
            </a:r>
            <a:r>
              <a:rPr lang="en-US" dirty="0"/>
              <a:t> </a:t>
            </a:r>
            <a:r>
              <a:rPr lang="en-US" dirty="0" err="1"/>
              <a:t>dat</a:t>
            </a:r>
            <a:r>
              <a:rPr lang="en-US" dirty="0"/>
              <a:t> de </a:t>
            </a:r>
            <a:r>
              <a:rPr lang="en-US" dirty="0" err="1"/>
              <a:t>telefonische</a:t>
            </a:r>
            <a:r>
              <a:rPr lang="en-US" dirty="0"/>
              <a:t> coaching van </a:t>
            </a:r>
            <a:r>
              <a:rPr lang="en-US" dirty="0" err="1"/>
              <a:t>Rookvrije</a:t>
            </a:r>
            <a:r>
              <a:rPr lang="en-US" dirty="0"/>
              <a:t> </a:t>
            </a:r>
            <a:r>
              <a:rPr lang="en-US" dirty="0" err="1"/>
              <a:t>Ouders</a:t>
            </a:r>
            <a:r>
              <a:rPr lang="en-US" dirty="0"/>
              <a:t> (</a:t>
            </a:r>
            <a:r>
              <a:rPr lang="en-US" dirty="0" err="1"/>
              <a:t>toekomstige</a:t>
            </a:r>
            <a:r>
              <a:rPr lang="en-US" dirty="0"/>
              <a:t>) </a:t>
            </a:r>
            <a:r>
              <a:rPr lang="en-US" dirty="0" err="1"/>
              <a:t>ouders</a:t>
            </a:r>
            <a:r>
              <a:rPr lang="en-US" dirty="0"/>
              <a:t> </a:t>
            </a:r>
            <a:r>
              <a:rPr lang="en-US" dirty="0" err="1"/>
              <a:t>helpt</a:t>
            </a:r>
            <a:r>
              <a:rPr lang="en-US" dirty="0"/>
              <a:t> om </a:t>
            </a:r>
            <a:r>
              <a:rPr lang="en-US" dirty="0" err="1"/>
              <a:t>te</a:t>
            </a:r>
            <a:r>
              <a:rPr lang="en-US" dirty="0"/>
              <a:t> </a:t>
            </a:r>
            <a:r>
              <a:rPr lang="en-US" dirty="0" err="1"/>
              <a:t>stoppen</a:t>
            </a:r>
            <a:r>
              <a:rPr lang="en-US" dirty="0"/>
              <a:t> met </a:t>
            </a:r>
            <a:r>
              <a:rPr lang="en-US" dirty="0" err="1"/>
              <a:t>roken</a:t>
            </a:r>
            <a:r>
              <a:rPr lang="en-US" dirty="0"/>
              <a:t>. De </a:t>
            </a:r>
            <a:r>
              <a:rPr lang="en-US" dirty="0" err="1"/>
              <a:t>telefonische</a:t>
            </a:r>
            <a:r>
              <a:rPr lang="en-US" dirty="0"/>
              <a:t> coaching is </a:t>
            </a:r>
            <a:r>
              <a:rPr lang="en-US" dirty="0" err="1"/>
              <a:t>nog</a:t>
            </a:r>
            <a:r>
              <a:rPr lang="en-US" dirty="0"/>
              <a:t> </a:t>
            </a:r>
            <a:r>
              <a:rPr lang="en-US" dirty="0" err="1"/>
              <a:t>niet</a:t>
            </a:r>
            <a:r>
              <a:rPr lang="en-US" dirty="0"/>
              <a:t> </a:t>
            </a:r>
            <a:r>
              <a:rPr lang="en-US" dirty="0" err="1"/>
              <a:t>onderzocht</a:t>
            </a:r>
            <a:r>
              <a:rPr lang="en-US" dirty="0"/>
              <a:t> </a:t>
            </a:r>
            <a:r>
              <a:rPr lang="en-US" dirty="0" err="1"/>
              <a:t>bij</a:t>
            </a:r>
            <a:r>
              <a:rPr lang="en-US" dirty="0"/>
              <a:t> </a:t>
            </a:r>
            <a:r>
              <a:rPr lang="en-US" dirty="0" err="1"/>
              <a:t>zwangere</a:t>
            </a:r>
            <a:r>
              <a:rPr lang="en-US" dirty="0"/>
              <a:t> </a:t>
            </a:r>
            <a:r>
              <a:rPr lang="en-US" dirty="0" err="1"/>
              <a:t>vrouwen</a:t>
            </a:r>
            <a:r>
              <a:rPr lang="en-US" dirty="0"/>
              <a:t> </a:t>
            </a:r>
            <a:r>
              <a:rPr lang="en-US" dirty="0" err="1"/>
              <a:t>en</a:t>
            </a:r>
            <a:r>
              <a:rPr lang="en-US" dirty="0"/>
              <a:t> </a:t>
            </a:r>
            <a:r>
              <a:rPr lang="en-US" dirty="0" err="1"/>
              <a:t>wensouders</a:t>
            </a:r>
            <a:r>
              <a:rPr lang="en-US" dirty="0"/>
              <a:t>, maar de </a:t>
            </a:r>
            <a:r>
              <a:rPr lang="en-US" dirty="0" err="1"/>
              <a:t>gebruikte</a:t>
            </a:r>
            <a:r>
              <a:rPr lang="en-US" dirty="0"/>
              <a:t> </a:t>
            </a:r>
            <a:r>
              <a:rPr lang="en-US" dirty="0" err="1"/>
              <a:t>gespreksmethode</a:t>
            </a:r>
            <a:r>
              <a:rPr lang="en-US" dirty="0"/>
              <a:t> is </a:t>
            </a:r>
            <a:r>
              <a:rPr lang="en-US" dirty="0" err="1"/>
              <a:t>bewezen</a:t>
            </a:r>
            <a:r>
              <a:rPr lang="en-US" dirty="0"/>
              <a:t> </a:t>
            </a:r>
            <a:r>
              <a:rPr lang="en-US" dirty="0" err="1"/>
              <a:t>effectief</a:t>
            </a:r>
            <a:r>
              <a:rPr lang="en-US" dirty="0"/>
              <a:t> </a:t>
            </a:r>
            <a:r>
              <a:rPr lang="en-US" dirty="0" err="1"/>
              <a:t>voor</a:t>
            </a:r>
            <a:r>
              <a:rPr lang="en-US" dirty="0"/>
              <a:t> het </a:t>
            </a:r>
            <a:r>
              <a:rPr lang="en-US" dirty="0" err="1"/>
              <a:t>stoppen</a:t>
            </a:r>
            <a:r>
              <a:rPr lang="en-US" dirty="0"/>
              <a:t> met </a:t>
            </a:r>
            <a:r>
              <a:rPr lang="en-US" dirty="0" err="1"/>
              <a:t>roken</a:t>
            </a:r>
            <a:r>
              <a:rPr lang="en-US" dirty="0"/>
              <a:t>.</a:t>
            </a:r>
          </a:p>
          <a:p>
            <a:endParaRPr lang="en-US" dirty="0"/>
          </a:p>
          <a:p>
            <a:r>
              <a:rPr lang="en-US" b="1" dirty="0"/>
              <a:t>Wie </a:t>
            </a:r>
            <a:r>
              <a:rPr lang="en-US" b="1" dirty="0" err="1"/>
              <a:t>zijn</a:t>
            </a:r>
            <a:r>
              <a:rPr lang="en-US" b="1" dirty="0"/>
              <a:t> de coaches van </a:t>
            </a:r>
            <a:r>
              <a:rPr lang="en-US" b="1" dirty="0" err="1"/>
              <a:t>Rookvrije</a:t>
            </a:r>
            <a:r>
              <a:rPr lang="en-US" b="1" dirty="0"/>
              <a:t> </a:t>
            </a:r>
            <a:r>
              <a:rPr lang="en-US" b="1" dirty="0" err="1"/>
              <a:t>Ouders</a:t>
            </a:r>
            <a:r>
              <a:rPr lang="en-US" b="1" dirty="0"/>
              <a:t>?</a:t>
            </a:r>
            <a:endParaRPr lang="en-US" dirty="0"/>
          </a:p>
          <a:p>
            <a:r>
              <a:rPr lang="en-US" dirty="0"/>
              <a:t>Alle </a:t>
            </a:r>
            <a:r>
              <a:rPr lang="en-US" dirty="0" err="1"/>
              <a:t>stoppen</a:t>
            </a:r>
            <a:r>
              <a:rPr lang="en-US" dirty="0"/>
              <a:t>-met-</a:t>
            </a:r>
            <a:r>
              <a:rPr lang="en-US" dirty="0" err="1"/>
              <a:t>roken</a:t>
            </a:r>
            <a:r>
              <a:rPr lang="en-US" dirty="0"/>
              <a:t> coaches </a:t>
            </a:r>
            <a:r>
              <a:rPr lang="en-US" dirty="0" err="1"/>
              <a:t>staan</a:t>
            </a:r>
            <a:r>
              <a:rPr lang="en-US" dirty="0"/>
              <a:t> </a:t>
            </a:r>
            <a:r>
              <a:rPr lang="en-US" dirty="0" err="1"/>
              <a:t>geregistreerd</a:t>
            </a:r>
            <a:r>
              <a:rPr lang="en-US" dirty="0"/>
              <a:t> in het </a:t>
            </a:r>
            <a:r>
              <a:rPr lang="en-US" dirty="0" err="1"/>
              <a:t>Kwaliteitsregister</a:t>
            </a:r>
            <a:r>
              <a:rPr lang="en-US" dirty="0"/>
              <a:t> </a:t>
            </a:r>
            <a:r>
              <a:rPr lang="en-US" dirty="0" err="1"/>
              <a:t>Stoppen</a:t>
            </a:r>
            <a:r>
              <a:rPr lang="en-US" dirty="0"/>
              <a:t> met </a:t>
            </a:r>
            <a:r>
              <a:rPr lang="en-US" dirty="0" err="1"/>
              <a:t>Roken</a:t>
            </a:r>
            <a:r>
              <a:rPr lang="en-US" dirty="0"/>
              <a:t> </a:t>
            </a:r>
            <a:r>
              <a:rPr lang="en-US" dirty="0" err="1"/>
              <a:t>en</a:t>
            </a:r>
            <a:r>
              <a:rPr lang="en-US" dirty="0"/>
              <a:t> </a:t>
            </a:r>
            <a:r>
              <a:rPr lang="en-US" dirty="0" err="1"/>
              <a:t>hebben</a:t>
            </a:r>
            <a:r>
              <a:rPr lang="en-US" dirty="0"/>
              <a:t> </a:t>
            </a:r>
            <a:r>
              <a:rPr lang="en-US" dirty="0" err="1"/>
              <a:t>ervaring</a:t>
            </a:r>
            <a:r>
              <a:rPr lang="en-US" dirty="0"/>
              <a:t> met het </a:t>
            </a:r>
            <a:r>
              <a:rPr lang="en-US" dirty="0" err="1"/>
              <a:t>begeleiden</a:t>
            </a:r>
            <a:r>
              <a:rPr lang="en-US" dirty="0"/>
              <a:t> van </a:t>
            </a:r>
            <a:r>
              <a:rPr lang="en-US" dirty="0" err="1"/>
              <a:t>ouders</a:t>
            </a:r>
            <a:r>
              <a:rPr lang="en-US" dirty="0"/>
              <a:t>. </a:t>
            </a:r>
            <a:r>
              <a:rPr lang="en-US" dirty="0" err="1"/>
              <a:t>Zwangere</a:t>
            </a:r>
            <a:r>
              <a:rPr lang="en-US" dirty="0"/>
              <a:t> </a:t>
            </a:r>
            <a:r>
              <a:rPr lang="en-US" dirty="0" err="1"/>
              <a:t>vrouwen</a:t>
            </a:r>
            <a:r>
              <a:rPr lang="en-US" dirty="0"/>
              <a:t>, </a:t>
            </a:r>
            <a:r>
              <a:rPr lang="en-US" dirty="0" err="1"/>
              <a:t>hun</a:t>
            </a:r>
            <a:r>
              <a:rPr lang="en-US" dirty="0"/>
              <a:t> partner </a:t>
            </a:r>
            <a:r>
              <a:rPr lang="en-US" dirty="0" err="1"/>
              <a:t>en</a:t>
            </a:r>
            <a:r>
              <a:rPr lang="en-US" dirty="0"/>
              <a:t> </a:t>
            </a:r>
            <a:r>
              <a:rPr lang="en-US" dirty="0" err="1"/>
              <a:t>stellen</a:t>
            </a:r>
            <a:r>
              <a:rPr lang="en-US" dirty="0"/>
              <a:t> met </a:t>
            </a:r>
            <a:r>
              <a:rPr lang="en-US" dirty="0" err="1"/>
              <a:t>een</a:t>
            </a:r>
            <a:r>
              <a:rPr lang="en-US" dirty="0"/>
              <a:t> </a:t>
            </a:r>
            <a:r>
              <a:rPr lang="en-US" dirty="0" err="1"/>
              <a:t>kinderwens</a:t>
            </a:r>
            <a:r>
              <a:rPr lang="en-US" dirty="0"/>
              <a:t> </a:t>
            </a:r>
            <a:r>
              <a:rPr lang="en-US" dirty="0" err="1"/>
              <a:t>worden</a:t>
            </a:r>
            <a:r>
              <a:rPr lang="en-US" dirty="0"/>
              <a:t> </a:t>
            </a:r>
            <a:r>
              <a:rPr lang="en-US" dirty="0" err="1"/>
              <a:t>begeleid</a:t>
            </a:r>
            <a:r>
              <a:rPr lang="en-US" dirty="0"/>
              <a:t> door coaches die </a:t>
            </a:r>
            <a:r>
              <a:rPr lang="en-US" dirty="0" err="1"/>
              <a:t>gespecialiseerd</a:t>
            </a:r>
            <a:r>
              <a:rPr lang="en-US" dirty="0"/>
              <a:t> </a:t>
            </a:r>
            <a:r>
              <a:rPr lang="en-US" dirty="0" err="1"/>
              <a:t>zijn</a:t>
            </a:r>
            <a:r>
              <a:rPr lang="en-US" dirty="0"/>
              <a:t> in </a:t>
            </a:r>
            <a:r>
              <a:rPr lang="en-US" dirty="0" err="1"/>
              <a:t>deze</a:t>
            </a:r>
            <a:r>
              <a:rPr lang="en-US" dirty="0"/>
              <a:t> </a:t>
            </a:r>
            <a:r>
              <a:rPr lang="en-US" dirty="0" err="1"/>
              <a:t>doelgroep</a:t>
            </a:r>
            <a:r>
              <a:rPr lang="en-US" dirty="0"/>
              <a:t>.</a:t>
            </a:r>
          </a:p>
          <a:p>
            <a:r>
              <a:rPr lang="en-US" dirty="0">
                <a:hlinkClick r:id="rId4"/>
              </a:rPr>
              <a:t>&gt; Maak kennis met de coaches</a:t>
            </a:r>
            <a:endParaRPr lang="en-US"/>
          </a:p>
          <a:p>
            <a:endParaRPr lang="en-US" dirty="0"/>
          </a:p>
          <a:p>
            <a:r>
              <a:rPr lang="en-US" b="1" dirty="0"/>
              <a:t>De coaching is gratis</a:t>
            </a:r>
            <a:endParaRPr lang="en-US" dirty="0"/>
          </a:p>
          <a:p>
            <a:r>
              <a:rPr lang="en-US" dirty="0" err="1"/>
              <a:t>Zorgverzekeraars</a:t>
            </a:r>
            <a:r>
              <a:rPr lang="en-US" dirty="0"/>
              <a:t> </a:t>
            </a:r>
            <a:r>
              <a:rPr lang="en-US" dirty="0" err="1"/>
              <a:t>vergoeden</a:t>
            </a:r>
            <a:r>
              <a:rPr lang="en-US" dirty="0"/>
              <a:t> </a:t>
            </a:r>
            <a:r>
              <a:rPr lang="en-US" dirty="0" err="1"/>
              <a:t>stoppen</a:t>
            </a:r>
            <a:r>
              <a:rPr lang="en-US" dirty="0"/>
              <a:t>-met-</a:t>
            </a:r>
            <a:r>
              <a:rPr lang="en-US" dirty="0" err="1"/>
              <a:t>roken</a:t>
            </a:r>
            <a:r>
              <a:rPr lang="en-US" dirty="0"/>
              <a:t> </a:t>
            </a:r>
            <a:r>
              <a:rPr lang="en-US" dirty="0" err="1"/>
              <a:t>zorg</a:t>
            </a:r>
            <a:r>
              <a:rPr lang="en-US" dirty="0"/>
              <a:t> </a:t>
            </a:r>
            <a:r>
              <a:rPr lang="en-US" dirty="0" err="1"/>
              <a:t>vanuit</a:t>
            </a:r>
            <a:r>
              <a:rPr lang="en-US" dirty="0"/>
              <a:t> de </a:t>
            </a:r>
            <a:r>
              <a:rPr lang="en-US" dirty="0" err="1"/>
              <a:t>basisverzekering</a:t>
            </a:r>
            <a:r>
              <a:rPr lang="en-US" dirty="0"/>
              <a:t>. (</a:t>
            </a:r>
            <a:r>
              <a:rPr lang="en-US" dirty="0" err="1"/>
              <a:t>Toekomstige</a:t>
            </a:r>
            <a:r>
              <a:rPr lang="en-US" dirty="0"/>
              <a:t>) </a:t>
            </a:r>
            <a:r>
              <a:rPr lang="en-US" dirty="0" err="1"/>
              <a:t>ouders</a:t>
            </a:r>
            <a:r>
              <a:rPr lang="en-US" dirty="0"/>
              <a:t> </a:t>
            </a:r>
            <a:r>
              <a:rPr lang="en-US" dirty="0" err="1"/>
              <a:t>hoeven</a:t>
            </a:r>
            <a:r>
              <a:rPr lang="en-US" dirty="0"/>
              <a:t> </a:t>
            </a:r>
            <a:r>
              <a:rPr lang="en-US" dirty="0" err="1"/>
              <a:t>geen</a:t>
            </a:r>
            <a:r>
              <a:rPr lang="en-US" dirty="0"/>
              <a:t> eigen </a:t>
            </a:r>
            <a:r>
              <a:rPr lang="en-US" dirty="0" err="1"/>
              <a:t>risico</a:t>
            </a:r>
            <a:r>
              <a:rPr lang="en-US" dirty="0"/>
              <a:t> </a:t>
            </a:r>
            <a:r>
              <a:rPr lang="en-US" dirty="0" err="1"/>
              <a:t>te</a:t>
            </a:r>
            <a:r>
              <a:rPr lang="en-US" dirty="0"/>
              <a:t> </a:t>
            </a:r>
            <a:r>
              <a:rPr lang="en-US" dirty="0" err="1"/>
              <a:t>betalen</a:t>
            </a:r>
            <a:r>
              <a:rPr lang="en-US" dirty="0"/>
              <a:t>.</a:t>
            </a:r>
          </a:p>
          <a:p>
            <a:r>
              <a:rPr lang="en-US" dirty="0" err="1"/>
              <a:t>Rookvrije</a:t>
            </a:r>
            <a:r>
              <a:rPr lang="en-US" dirty="0"/>
              <a:t> </a:t>
            </a:r>
            <a:r>
              <a:rPr lang="en-US" dirty="0" err="1"/>
              <a:t>Ouders</a:t>
            </a:r>
            <a:r>
              <a:rPr lang="en-US" dirty="0"/>
              <a:t> </a:t>
            </a:r>
            <a:r>
              <a:rPr lang="en-US" dirty="0" err="1"/>
              <a:t>probeert</a:t>
            </a:r>
            <a:r>
              <a:rPr lang="en-US" dirty="0"/>
              <a:t> (</a:t>
            </a:r>
            <a:r>
              <a:rPr lang="en-US" dirty="0" err="1"/>
              <a:t>toekomstige</a:t>
            </a:r>
            <a:r>
              <a:rPr lang="en-US" dirty="0"/>
              <a:t>) </a:t>
            </a:r>
            <a:r>
              <a:rPr lang="en-US" dirty="0" err="1"/>
              <a:t>ouders</a:t>
            </a:r>
            <a:r>
              <a:rPr lang="en-US" dirty="0"/>
              <a:t> </a:t>
            </a:r>
            <a:r>
              <a:rPr lang="en-US" dirty="0" err="1"/>
              <a:t>altijd</a:t>
            </a:r>
            <a:r>
              <a:rPr lang="en-US" dirty="0"/>
              <a:t> </a:t>
            </a:r>
            <a:r>
              <a:rPr lang="en-US" dirty="0" err="1"/>
              <a:t>aan</a:t>
            </a:r>
            <a:r>
              <a:rPr lang="en-US" dirty="0"/>
              <a:t> </a:t>
            </a:r>
            <a:r>
              <a:rPr lang="en-US" dirty="0" err="1"/>
              <a:t>een</a:t>
            </a:r>
            <a:r>
              <a:rPr lang="en-US" dirty="0"/>
              <a:t> coach </a:t>
            </a:r>
            <a:r>
              <a:rPr lang="en-US" dirty="0" err="1"/>
              <a:t>te</a:t>
            </a:r>
            <a:r>
              <a:rPr lang="en-US" dirty="0"/>
              <a:t> </a:t>
            </a:r>
            <a:r>
              <a:rPr lang="en-US" dirty="0" err="1"/>
              <a:t>koppelen</a:t>
            </a:r>
            <a:r>
              <a:rPr lang="en-US" dirty="0"/>
              <a:t> die </a:t>
            </a:r>
            <a:r>
              <a:rPr lang="en-US" dirty="0" err="1"/>
              <a:t>een</a:t>
            </a:r>
            <a:r>
              <a:rPr lang="en-US" dirty="0"/>
              <a:t> </a:t>
            </a:r>
            <a:r>
              <a:rPr lang="en-US" dirty="0" err="1"/>
              <a:t>overeenkomst</a:t>
            </a:r>
            <a:r>
              <a:rPr lang="en-US" dirty="0"/>
              <a:t> </a:t>
            </a:r>
            <a:r>
              <a:rPr lang="en-US" dirty="0" err="1"/>
              <a:t>heeft</a:t>
            </a:r>
            <a:r>
              <a:rPr lang="en-US" dirty="0"/>
              <a:t> met de </a:t>
            </a:r>
            <a:r>
              <a:rPr lang="en-US" dirty="0" err="1"/>
              <a:t>zorgverzekeraar</a:t>
            </a:r>
            <a:r>
              <a:rPr lang="en-US" dirty="0"/>
              <a:t> </a:t>
            </a:r>
            <a:r>
              <a:rPr lang="en-US" dirty="0" err="1"/>
              <a:t>waarbij</a:t>
            </a:r>
            <a:r>
              <a:rPr lang="en-US" dirty="0"/>
              <a:t> </a:t>
            </a:r>
            <a:r>
              <a:rPr lang="en-US" dirty="0" err="1"/>
              <a:t>zij</a:t>
            </a:r>
            <a:r>
              <a:rPr lang="en-US" dirty="0"/>
              <a:t> </a:t>
            </a:r>
            <a:r>
              <a:rPr lang="en-US" dirty="0" err="1"/>
              <a:t>zijn</a:t>
            </a:r>
            <a:r>
              <a:rPr lang="en-US" dirty="0"/>
              <a:t> </a:t>
            </a:r>
            <a:r>
              <a:rPr lang="en-US" dirty="0" err="1"/>
              <a:t>aangesloten</a:t>
            </a:r>
            <a:r>
              <a:rPr lang="en-US" dirty="0"/>
              <a:t>. </a:t>
            </a:r>
            <a:r>
              <a:rPr lang="en-US" dirty="0" err="1"/>
              <a:t>Hierdoor</a:t>
            </a:r>
            <a:r>
              <a:rPr lang="en-US" dirty="0"/>
              <a:t> is de coaching </a:t>
            </a:r>
            <a:r>
              <a:rPr lang="en-US" dirty="0">
                <a:hlinkClick r:id="rId5"/>
              </a:rPr>
              <a:t>meestal gratis</a:t>
            </a:r>
            <a:r>
              <a:rPr lang="en-US" dirty="0"/>
              <a:t>. </a:t>
            </a:r>
            <a:r>
              <a:rPr lang="en-US" dirty="0" err="1"/>
              <a:t>Zorgverzekeraars</a:t>
            </a:r>
            <a:r>
              <a:rPr lang="en-US" dirty="0"/>
              <a:t> </a:t>
            </a:r>
            <a:r>
              <a:rPr lang="en-US" dirty="0" err="1"/>
              <a:t>kunnen</a:t>
            </a:r>
            <a:r>
              <a:rPr lang="en-US" dirty="0"/>
              <a:t> </a:t>
            </a:r>
            <a:r>
              <a:rPr lang="en-US" dirty="0" err="1"/>
              <a:t>echter</a:t>
            </a:r>
            <a:r>
              <a:rPr lang="en-US" dirty="0"/>
              <a:t> </a:t>
            </a:r>
            <a:r>
              <a:rPr lang="en-US" dirty="0" err="1"/>
              <a:t>verschillende</a:t>
            </a:r>
            <a:r>
              <a:rPr lang="en-US" dirty="0"/>
              <a:t> </a:t>
            </a:r>
            <a:r>
              <a:rPr lang="en-US" dirty="0" err="1"/>
              <a:t>voorwaarden</a:t>
            </a:r>
            <a:r>
              <a:rPr lang="en-US" dirty="0"/>
              <a:t> </a:t>
            </a:r>
            <a:r>
              <a:rPr lang="en-US" dirty="0" err="1"/>
              <a:t>hebben</a:t>
            </a:r>
            <a:r>
              <a:rPr lang="en-US" dirty="0"/>
              <a:t>. Als er </a:t>
            </a:r>
            <a:r>
              <a:rPr lang="en-US" dirty="0" err="1"/>
              <a:t>daardoor</a:t>
            </a:r>
            <a:r>
              <a:rPr lang="en-US" dirty="0"/>
              <a:t> </a:t>
            </a:r>
            <a:r>
              <a:rPr lang="en-US" dirty="0" err="1"/>
              <a:t>toch</a:t>
            </a:r>
            <a:r>
              <a:rPr lang="en-US" dirty="0"/>
              <a:t> </a:t>
            </a:r>
            <a:r>
              <a:rPr lang="en-US" dirty="0" err="1"/>
              <a:t>kosten</a:t>
            </a:r>
            <a:r>
              <a:rPr lang="en-US" dirty="0"/>
              <a:t> </a:t>
            </a:r>
            <a:r>
              <a:rPr lang="en-US" dirty="0" err="1"/>
              <a:t>zijn</a:t>
            </a:r>
            <a:r>
              <a:rPr lang="en-US" dirty="0"/>
              <a:t>, dan </a:t>
            </a:r>
            <a:r>
              <a:rPr lang="en-US" dirty="0" err="1"/>
              <a:t>bespreekt</a:t>
            </a:r>
            <a:r>
              <a:rPr lang="en-US" dirty="0"/>
              <a:t> de coach </a:t>
            </a:r>
            <a:r>
              <a:rPr lang="en-US" dirty="0" err="1"/>
              <a:t>dat</a:t>
            </a:r>
            <a:r>
              <a:rPr lang="en-US" dirty="0"/>
              <a:t> </a:t>
            </a:r>
            <a:r>
              <a:rPr lang="en-US" dirty="0" err="1"/>
              <a:t>tijdens</a:t>
            </a:r>
            <a:r>
              <a:rPr lang="en-US" dirty="0"/>
              <a:t> het </a:t>
            </a:r>
            <a:r>
              <a:rPr lang="en-US" dirty="0" err="1"/>
              <a:t>telefonische</a:t>
            </a:r>
            <a:r>
              <a:rPr lang="en-US" dirty="0"/>
              <a:t> </a:t>
            </a:r>
            <a:r>
              <a:rPr lang="en-US" dirty="0" err="1"/>
              <a:t>kennismakingsgesprek</a:t>
            </a:r>
            <a:r>
              <a:rPr lang="en-US" dirty="0"/>
              <a:t>.</a:t>
            </a:r>
          </a:p>
          <a:p>
            <a:endParaRPr lang="en-US" dirty="0"/>
          </a:p>
          <a:p>
            <a:endParaRPr lang="en-US" dirty="0"/>
          </a:p>
          <a:p>
            <a:endParaRPr lang="en-US" dirty="0">
              <a:latin typeface="Aptos"/>
              <a:ea typeface="Calibri"/>
              <a:cs typeface="Calibri"/>
            </a:endParaRPr>
          </a:p>
          <a:p>
            <a:endParaRPr lang="en-US" dirty="0">
              <a:latin typeface="Aptos"/>
              <a:ea typeface="Calibri"/>
              <a:cs typeface="Calibri"/>
            </a:endParaRPr>
          </a:p>
          <a:p>
            <a:endParaRPr lang="en-US" dirty="0">
              <a:latin typeface="Aptos"/>
              <a:ea typeface="Calibri"/>
              <a:cs typeface="Calibri"/>
            </a:endParaRPr>
          </a:p>
          <a:p>
            <a:endParaRPr lang="en-US"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BC86F6-38B8-4CC6-BBB6-741DBFA95D27}" type="slidenum">
              <a:rPr lang="nl-NL" smtClean="0"/>
              <a:t>9</a:t>
            </a:fld>
            <a:endParaRPr lang="nl-NL"/>
          </a:p>
        </p:txBody>
      </p:sp>
    </p:spTree>
    <p:extLst>
      <p:ext uri="{BB962C8B-B14F-4D97-AF65-F5344CB8AC3E}">
        <p14:creationId xmlns:p14="http://schemas.microsoft.com/office/powerpoint/2010/main" val="4064158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7186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610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578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el 1"/>
          <p:cNvSpPr>
            <a:spLocks noGrp="1"/>
          </p:cNvSpPr>
          <p:nvPr>
            <p:ph type="title"/>
          </p:nvPr>
        </p:nvSpPr>
        <p:spPr>
          <a:xfrm>
            <a:off x="831850" y="2956960"/>
            <a:ext cx="10515600" cy="1903175"/>
          </a:xfrm>
          <a:prstGeom prst="rect">
            <a:avLst/>
          </a:prstGeom>
        </p:spPr>
        <p:txBody>
          <a:bodyPr anchor="b">
            <a:noAutofit/>
          </a:bodyPr>
          <a:lstStyle>
            <a:lvl1pPr algn="ctr">
              <a:defRPr sz="7996" b="1" i="0">
                <a:solidFill>
                  <a:srgbClr val="F16B82"/>
                </a:solidFill>
                <a:latin typeface="Calibri" charset="0"/>
                <a:ea typeface="Calibri" charset="0"/>
                <a:cs typeface="Calibri" charset="0"/>
              </a:defRPr>
            </a:lvl1pPr>
          </a:lstStyle>
          <a:p>
            <a:r>
              <a:rPr lang="nl-NL"/>
              <a:t>Klik om de stijl te bewerken</a:t>
            </a:r>
          </a:p>
        </p:txBody>
      </p:sp>
      <p:sp>
        <p:nvSpPr>
          <p:cNvPr id="4" name="Tijdelijke aanduiding voor inhoud 2"/>
          <p:cNvSpPr>
            <a:spLocks noGrp="1"/>
          </p:cNvSpPr>
          <p:nvPr>
            <p:ph sz="half" idx="1" hasCustomPrompt="1"/>
          </p:nvPr>
        </p:nvSpPr>
        <p:spPr>
          <a:xfrm>
            <a:off x="3505202" y="5254547"/>
            <a:ext cx="5181600" cy="403015"/>
          </a:xfrm>
          <a:prstGeom prst="rect">
            <a:avLst/>
          </a:prstGeom>
        </p:spPr>
        <p:txBody>
          <a:bodyPr/>
          <a:lstStyle>
            <a:lvl1pPr marL="0" indent="0" algn="ctr">
              <a:buClr>
                <a:srgbClr val="F16B82"/>
              </a:buClr>
              <a:buNone/>
              <a:defRPr sz="1600"/>
            </a:lvl1pPr>
            <a:lvl2pPr marL="456926" indent="0">
              <a:buClr>
                <a:srgbClr val="F16B82"/>
              </a:buClr>
              <a:buNone/>
              <a:defRPr/>
            </a:lvl2pPr>
            <a:lvl3pPr marL="913852" indent="0">
              <a:buClr>
                <a:srgbClr val="F16B82"/>
              </a:buClr>
              <a:buNone/>
              <a:defRPr/>
            </a:lvl3pPr>
            <a:lvl4pPr marL="1370778" indent="0">
              <a:buClr>
                <a:srgbClr val="F16B82"/>
              </a:buClr>
              <a:buNone/>
              <a:defRPr/>
            </a:lvl4pPr>
            <a:lvl5pPr marL="1827703" indent="0">
              <a:buClr>
                <a:srgbClr val="F16B82"/>
              </a:buClr>
              <a:buNone/>
              <a:defRPr/>
            </a:lvl5pPr>
          </a:lstStyle>
          <a:p>
            <a:pPr lvl="0"/>
            <a:r>
              <a:rPr lang="nl-NL"/>
              <a:t>Tekststijl van het model bewerken</a:t>
            </a:r>
          </a:p>
        </p:txBody>
      </p:sp>
    </p:spTree>
    <p:extLst>
      <p:ext uri="{BB962C8B-B14F-4D97-AF65-F5344CB8AC3E}">
        <p14:creationId xmlns:p14="http://schemas.microsoft.com/office/powerpoint/2010/main" val="241683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Tree>
    <p:extLst>
      <p:ext uri="{BB962C8B-B14F-4D97-AF65-F5344CB8AC3E}">
        <p14:creationId xmlns:p14="http://schemas.microsoft.com/office/powerpoint/2010/main" val="414166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el 1"/>
          <p:cNvSpPr>
            <a:spLocks noGrp="1"/>
          </p:cNvSpPr>
          <p:nvPr>
            <p:ph type="title"/>
          </p:nvPr>
        </p:nvSpPr>
        <p:spPr>
          <a:xfrm>
            <a:off x="838201" y="365129"/>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de stijl te bewerken</a:t>
            </a:r>
          </a:p>
        </p:txBody>
      </p:sp>
      <p:sp>
        <p:nvSpPr>
          <p:cNvPr id="3" name="Tijdelijke aanduiding voor inhoud 2"/>
          <p:cNvSpPr>
            <a:spLocks noGrp="1"/>
          </p:cNvSpPr>
          <p:nvPr>
            <p:ph idx="1" hasCustomPrompt="1"/>
          </p:nvPr>
        </p:nvSpPr>
        <p:spPr>
          <a:xfrm>
            <a:off x="838201" y="1837500"/>
            <a:ext cx="10515600" cy="4351338"/>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3985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el 1"/>
          <p:cNvSpPr>
            <a:spLocks noGrp="1"/>
          </p:cNvSpPr>
          <p:nvPr>
            <p:ph type="title"/>
          </p:nvPr>
        </p:nvSpPr>
        <p:spPr>
          <a:xfrm>
            <a:off x="838201" y="365129"/>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de stijl te bewerken</a:t>
            </a:r>
          </a:p>
        </p:txBody>
      </p:sp>
      <p:sp>
        <p:nvSpPr>
          <p:cNvPr id="4" name="Rectangle 3"/>
          <p:cNvSpPr/>
          <p:nvPr userDrawn="1"/>
        </p:nvSpPr>
        <p:spPr>
          <a:xfrm>
            <a:off x="838199"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ijdelijke aanduiding voor tekst 2"/>
          <p:cNvSpPr>
            <a:spLocks noGrp="1"/>
          </p:cNvSpPr>
          <p:nvPr>
            <p:ph type="body" idx="1"/>
          </p:nvPr>
        </p:nvSpPr>
        <p:spPr>
          <a:xfrm>
            <a:off x="838200" y="2055814"/>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
        <p:nvSpPr>
          <p:cNvPr id="22" name="Rectangle 21"/>
          <p:cNvSpPr/>
          <p:nvPr userDrawn="1"/>
        </p:nvSpPr>
        <p:spPr>
          <a:xfrm>
            <a:off x="4476001"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
        <p:nvSpPr>
          <p:cNvPr id="24" name="Rectangle 23"/>
          <p:cNvSpPr/>
          <p:nvPr userDrawn="1"/>
        </p:nvSpPr>
        <p:spPr>
          <a:xfrm>
            <a:off x="8101925" y="2079562"/>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Tree>
    <p:extLst>
      <p:ext uri="{BB962C8B-B14F-4D97-AF65-F5344CB8AC3E}">
        <p14:creationId xmlns:p14="http://schemas.microsoft.com/office/powerpoint/2010/main" val="3997986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Rectangle 3"/>
          <p:cNvSpPr/>
          <p:nvPr userDrawn="1"/>
        </p:nvSpPr>
        <p:spPr>
          <a:xfrm>
            <a:off x="0" y="0"/>
            <a:ext cx="12387714" cy="6246796"/>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5996"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Tree>
    <p:extLst>
      <p:ext uri="{BB962C8B-B14F-4D97-AF65-F5344CB8AC3E}">
        <p14:creationId xmlns:p14="http://schemas.microsoft.com/office/powerpoint/2010/main" val="3915097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Tijdelijke aanduiding voor inhoud 2"/>
          <p:cNvSpPr>
            <a:spLocks noGrp="1"/>
          </p:cNvSpPr>
          <p:nvPr>
            <p:ph sz="half" idx="1"/>
          </p:nvPr>
        </p:nvSpPr>
        <p:spPr>
          <a:xfrm>
            <a:off x="838202"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p:cNvSpPr>
            <a:spLocks noGrp="1"/>
          </p:cNvSpPr>
          <p:nvPr>
            <p:ph type="title"/>
          </p:nvPr>
        </p:nvSpPr>
        <p:spPr>
          <a:xfrm>
            <a:off x="838202" y="365129"/>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de stijl te bewerken</a:t>
            </a:r>
          </a:p>
        </p:txBody>
      </p:sp>
      <p:sp>
        <p:nvSpPr>
          <p:cNvPr id="11" name="Tijdelijke aanduiding voor inhoud 2"/>
          <p:cNvSpPr>
            <a:spLocks noGrp="1"/>
          </p:cNvSpPr>
          <p:nvPr>
            <p:ph idx="10"/>
          </p:nvPr>
        </p:nvSpPr>
        <p:spPr>
          <a:xfrm>
            <a:off x="6096002" y="1"/>
            <a:ext cx="6096635" cy="6120000"/>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2103335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nhoud van twe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2000" cy="685800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p:cNvSpPr>
            <a:spLocks noGrp="1"/>
          </p:cNvSpPr>
          <p:nvPr>
            <p:ph type="title"/>
          </p:nvPr>
        </p:nvSpPr>
        <p:spPr>
          <a:xfrm>
            <a:off x="6554152" y="365129"/>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de stijl te bewerken</a:t>
            </a:r>
          </a:p>
        </p:txBody>
      </p:sp>
      <p:sp>
        <p:nvSpPr>
          <p:cNvPr id="11" name="Tijdelijke aanduiding voor inhoud 2"/>
          <p:cNvSpPr>
            <a:spLocks noGrp="1"/>
          </p:cNvSpPr>
          <p:nvPr>
            <p:ph idx="10"/>
          </p:nvPr>
        </p:nvSpPr>
        <p:spPr>
          <a:xfrm>
            <a:off x="637" y="1"/>
            <a:ext cx="6096635" cy="6120000"/>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142741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el 1"/>
          <p:cNvSpPr>
            <a:spLocks noGrp="1"/>
          </p:cNvSpPr>
          <p:nvPr>
            <p:ph type="title"/>
          </p:nvPr>
        </p:nvSpPr>
        <p:spPr>
          <a:xfrm>
            <a:off x="838201" y="365129"/>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p>
        </p:txBody>
      </p:sp>
      <p:sp>
        <p:nvSpPr>
          <p:cNvPr id="3" name="Tijdelijke aanduiding voor inhoud 2"/>
          <p:cNvSpPr>
            <a:spLocks noGrp="1"/>
          </p:cNvSpPr>
          <p:nvPr>
            <p:ph idx="1" hasCustomPrompt="1"/>
          </p:nvPr>
        </p:nvSpPr>
        <p:spPr>
          <a:xfrm>
            <a:off x="838201" y="1837500"/>
            <a:ext cx="10515600" cy="4351338"/>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3221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39950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el 1"/>
          <p:cNvSpPr>
            <a:spLocks noGrp="1"/>
          </p:cNvSpPr>
          <p:nvPr>
            <p:ph type="title"/>
          </p:nvPr>
        </p:nvSpPr>
        <p:spPr>
          <a:xfrm>
            <a:off x="838201" y="365129"/>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p>
        </p:txBody>
      </p:sp>
      <p:sp>
        <p:nvSpPr>
          <p:cNvPr id="4" name="Rectangle 3"/>
          <p:cNvSpPr/>
          <p:nvPr userDrawn="1"/>
        </p:nvSpPr>
        <p:spPr>
          <a:xfrm>
            <a:off x="830273" y="2080943"/>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ijdelijke aanduiding voor tekst 2"/>
          <p:cNvSpPr>
            <a:spLocks noGrp="1"/>
          </p:cNvSpPr>
          <p:nvPr>
            <p:ph type="body" idx="1"/>
          </p:nvPr>
        </p:nvSpPr>
        <p:spPr>
          <a:xfrm>
            <a:off x="838199" y="2080943"/>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
        <p:nvSpPr>
          <p:cNvPr id="22" name="Rectangle 21"/>
          <p:cNvSpPr/>
          <p:nvPr userDrawn="1"/>
        </p:nvSpPr>
        <p:spPr>
          <a:xfrm>
            <a:off x="4476001"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
        <p:nvSpPr>
          <p:cNvPr id="24" name="Rectangle 23"/>
          <p:cNvSpPr/>
          <p:nvPr userDrawn="1"/>
        </p:nvSpPr>
        <p:spPr>
          <a:xfrm>
            <a:off x="8113800"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398"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Tree>
    <p:extLst>
      <p:ext uri="{BB962C8B-B14F-4D97-AF65-F5344CB8AC3E}">
        <p14:creationId xmlns:p14="http://schemas.microsoft.com/office/powerpoint/2010/main" val="2425814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Rectangle 3"/>
          <p:cNvSpPr/>
          <p:nvPr userDrawn="1"/>
        </p:nvSpPr>
        <p:spPr>
          <a:xfrm>
            <a:off x="2" y="0"/>
            <a:ext cx="12192000" cy="6246796"/>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5996" b="1">
                <a:solidFill>
                  <a:schemeClr val="bg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nl-NL"/>
              <a:t>Tekststijl van het model bewerken</a:t>
            </a:r>
          </a:p>
        </p:txBody>
      </p:sp>
    </p:spTree>
    <p:extLst>
      <p:ext uri="{BB962C8B-B14F-4D97-AF65-F5344CB8AC3E}">
        <p14:creationId xmlns:p14="http://schemas.microsoft.com/office/powerpoint/2010/main" val="3794540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Tijdelijke aanduiding voor inhoud 2"/>
          <p:cNvSpPr>
            <a:spLocks noGrp="1"/>
          </p:cNvSpPr>
          <p:nvPr>
            <p:ph sz="half" idx="1"/>
          </p:nvPr>
        </p:nvSpPr>
        <p:spPr>
          <a:xfrm>
            <a:off x="838202"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p:cNvSpPr>
            <a:spLocks noGrp="1"/>
          </p:cNvSpPr>
          <p:nvPr>
            <p:ph type="title"/>
          </p:nvPr>
        </p:nvSpPr>
        <p:spPr>
          <a:xfrm>
            <a:off x="838202" y="365129"/>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p>
        </p:txBody>
      </p:sp>
      <p:sp>
        <p:nvSpPr>
          <p:cNvPr id="11" name="Tijdelijke aanduiding voor inhoud 2"/>
          <p:cNvSpPr>
            <a:spLocks noGrp="1"/>
          </p:cNvSpPr>
          <p:nvPr>
            <p:ph idx="10"/>
          </p:nvPr>
        </p:nvSpPr>
        <p:spPr>
          <a:xfrm>
            <a:off x="6096002" y="1"/>
            <a:ext cx="6096635" cy="6120000"/>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3782247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3" name="Tijdelijke aanduiding voor inhoud 2"/>
          <p:cNvSpPr>
            <a:spLocks noGrp="1"/>
          </p:cNvSpPr>
          <p:nvPr>
            <p:ph sz="half" idx="1"/>
          </p:nvPr>
        </p:nvSpPr>
        <p:spPr>
          <a:xfrm>
            <a:off x="838202"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p:cNvSpPr>
            <a:spLocks noGrp="1"/>
          </p:cNvSpPr>
          <p:nvPr>
            <p:ph type="title"/>
          </p:nvPr>
        </p:nvSpPr>
        <p:spPr>
          <a:xfrm>
            <a:off x="838202" y="365129"/>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p>
        </p:txBody>
      </p:sp>
      <p:sp>
        <p:nvSpPr>
          <p:cNvPr id="11" name="Tijdelijke aanduiding voor inhoud 2"/>
          <p:cNvSpPr>
            <a:spLocks noGrp="1"/>
          </p:cNvSpPr>
          <p:nvPr>
            <p:ph idx="10"/>
          </p:nvPr>
        </p:nvSpPr>
        <p:spPr>
          <a:xfrm>
            <a:off x="6096002" y="1"/>
            <a:ext cx="6096635" cy="6120000"/>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761886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7" y="1"/>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p:cNvSpPr>
            <a:spLocks noGrp="1"/>
          </p:cNvSpPr>
          <p:nvPr>
            <p:ph type="title"/>
          </p:nvPr>
        </p:nvSpPr>
        <p:spPr>
          <a:xfrm>
            <a:off x="6554152" y="365129"/>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p>
        </p:txBody>
      </p:sp>
      <p:sp>
        <p:nvSpPr>
          <p:cNvPr id="11" name="Tijdelijke aanduiding voor inhoud 2"/>
          <p:cNvSpPr>
            <a:spLocks noGrp="1"/>
          </p:cNvSpPr>
          <p:nvPr>
            <p:ph idx="10"/>
          </p:nvPr>
        </p:nvSpPr>
        <p:spPr>
          <a:xfrm>
            <a:off x="637" y="1"/>
            <a:ext cx="6096635" cy="6120000"/>
          </a:xfrm>
          <a:prstGeom prst="rect">
            <a:avLst/>
          </a:prstGeo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p:txBody>
      </p:sp>
    </p:spTree>
    <p:extLst>
      <p:ext uri="{BB962C8B-B14F-4D97-AF65-F5344CB8AC3E}">
        <p14:creationId xmlns:p14="http://schemas.microsoft.com/office/powerpoint/2010/main" val="3053386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2" y="1122363"/>
            <a:ext cx="9144000" cy="2387600"/>
          </a:xfrm>
          <a:prstGeom prst="rect">
            <a:avLst/>
          </a:prstGeom>
        </p:spPr>
        <p:txBody>
          <a:bodyPr anchor="b"/>
          <a:lstStyle>
            <a:lvl1pPr algn="ctr">
              <a:defRPr sz="5996"/>
            </a:lvl1pPr>
          </a:lstStyle>
          <a:p>
            <a:r>
              <a:rPr lang="nl-NL"/>
              <a:t>Klik om de stijl te bewerken</a:t>
            </a:r>
          </a:p>
        </p:txBody>
      </p:sp>
      <p:sp>
        <p:nvSpPr>
          <p:cNvPr id="3" name="Ondertitel 2"/>
          <p:cNvSpPr>
            <a:spLocks noGrp="1"/>
          </p:cNvSpPr>
          <p:nvPr>
            <p:ph type="subTitle" idx="1"/>
          </p:nvPr>
        </p:nvSpPr>
        <p:spPr>
          <a:xfrm>
            <a:off x="1524002" y="3602038"/>
            <a:ext cx="9144000" cy="1655762"/>
          </a:xfrm>
          <a:prstGeom prst="rect">
            <a:avLst/>
          </a:prstGeo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a:xfrm>
            <a:off x="838200" y="6356354"/>
            <a:ext cx="2743200" cy="365125"/>
          </a:xfrm>
          <a:prstGeom prst="rect">
            <a:avLst/>
          </a:prstGeom>
        </p:spPr>
        <p:txBody>
          <a:bodyPr/>
          <a:lstStyle/>
          <a:p>
            <a:fld id="{2CDEB556-1AC8-4131-AD26-B819448029C6}" type="datetimeFigureOut">
              <a:rPr lang="nl-NL" smtClean="0"/>
              <a:t>15-8-2025</a:t>
            </a:fld>
            <a:endParaRPr lang="nl-NL"/>
          </a:p>
        </p:txBody>
      </p:sp>
      <p:sp>
        <p:nvSpPr>
          <p:cNvPr id="5" name="Tijdelijke aanduiding voor voettekst 4"/>
          <p:cNvSpPr>
            <a:spLocks noGrp="1"/>
          </p:cNvSpPr>
          <p:nvPr>
            <p:ph type="ftr" sz="quarter" idx="11"/>
          </p:nvPr>
        </p:nvSpPr>
        <p:spPr>
          <a:xfrm>
            <a:off x="4038601" y="6356354"/>
            <a:ext cx="4114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610600" y="6356354"/>
            <a:ext cx="2743200" cy="365125"/>
          </a:xfrm>
          <a:prstGeom prst="rect">
            <a:avLst/>
          </a:prstGeom>
        </p:spPr>
        <p:txBody>
          <a:bodyPr/>
          <a:lstStyle/>
          <a:p>
            <a:fld id="{F9B93405-9A2F-47C8-8AF0-D32D867AD96A}" type="slidenum">
              <a:rPr lang="nl-NL" smtClean="0"/>
              <a:t>‹nr.›</a:t>
            </a:fld>
            <a:endParaRPr lang="nl-NL"/>
          </a:p>
        </p:txBody>
      </p:sp>
    </p:spTree>
    <p:extLst>
      <p:ext uri="{BB962C8B-B14F-4D97-AF65-F5344CB8AC3E}">
        <p14:creationId xmlns:p14="http://schemas.microsoft.com/office/powerpoint/2010/main" val="3795261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8201" y="365127"/>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838201" y="1837500"/>
            <a:ext cx="10515600" cy="4351338"/>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09891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el 1"/>
          <p:cNvSpPr>
            <a:spLocks noGrp="1"/>
          </p:cNvSpPr>
          <p:nvPr>
            <p:ph type="title"/>
          </p:nvPr>
        </p:nvSpPr>
        <p:spPr>
          <a:xfrm>
            <a:off x="831850" y="2956958"/>
            <a:ext cx="10515600" cy="1903175"/>
          </a:xfrm>
          <a:prstGeom prst="rect">
            <a:avLst/>
          </a:prstGeom>
        </p:spPr>
        <p:txBody>
          <a:bodyPr anchor="b">
            <a:noAutofit/>
          </a:bodyPr>
          <a:lstStyle>
            <a:lvl1pPr algn="ctr">
              <a:defRPr sz="7998" b="1" i="0">
                <a:solidFill>
                  <a:srgbClr val="F16B82"/>
                </a:solidFill>
                <a:latin typeface="Calibri" charset="0"/>
                <a:ea typeface="Calibri" charset="0"/>
                <a:cs typeface="Calibri" charset="0"/>
              </a:defRPr>
            </a:lvl1pPr>
          </a:lstStyle>
          <a:p>
            <a:r>
              <a:rPr lang="nl-NL" dirty="0"/>
              <a:t>Klik om de stijl te bewerken</a:t>
            </a:r>
          </a:p>
        </p:txBody>
      </p:sp>
      <p:sp>
        <p:nvSpPr>
          <p:cNvPr id="4" name="Tijdelijke aanduiding voor inhoud 2"/>
          <p:cNvSpPr>
            <a:spLocks noGrp="1"/>
          </p:cNvSpPr>
          <p:nvPr>
            <p:ph sz="half" idx="1" hasCustomPrompt="1"/>
          </p:nvPr>
        </p:nvSpPr>
        <p:spPr>
          <a:xfrm>
            <a:off x="3505201" y="5254545"/>
            <a:ext cx="5181600" cy="403015"/>
          </a:xfrm>
          <a:prstGeom prst="rect">
            <a:avLst/>
          </a:prstGeom>
        </p:spPr>
        <p:txBody>
          <a:bodyPr/>
          <a:lstStyle>
            <a:lvl1pPr marL="0" indent="0" algn="ctr">
              <a:buClr>
                <a:srgbClr val="F16B82"/>
              </a:buClr>
              <a:buNone/>
              <a:defRPr sz="1600"/>
            </a:lvl1pPr>
            <a:lvl2pPr marL="457063" indent="0">
              <a:buClr>
                <a:srgbClr val="F16B82"/>
              </a:buClr>
              <a:buNone/>
              <a:defRPr/>
            </a:lvl2pPr>
            <a:lvl3pPr marL="914126" indent="0">
              <a:buClr>
                <a:srgbClr val="F16B82"/>
              </a:buClr>
              <a:buNone/>
              <a:defRPr/>
            </a:lvl3pPr>
            <a:lvl4pPr marL="1371189" indent="0">
              <a:buClr>
                <a:srgbClr val="F16B82"/>
              </a:buClr>
              <a:buNone/>
              <a:defRPr/>
            </a:lvl4pPr>
            <a:lvl5pPr marL="1828251" indent="0">
              <a:buClr>
                <a:srgbClr val="F16B82"/>
              </a:buClr>
              <a:buNone/>
              <a:defRPr/>
            </a:lvl5pPr>
          </a:lstStyle>
          <a:p>
            <a:pPr lvl="0"/>
            <a:r>
              <a:rPr lang="nl-NL" dirty="0"/>
              <a:t>Tekststijl van het model bewerken</a:t>
            </a:r>
          </a:p>
        </p:txBody>
      </p:sp>
    </p:spTree>
    <p:extLst>
      <p:ext uri="{BB962C8B-B14F-4D97-AF65-F5344CB8AC3E}">
        <p14:creationId xmlns:p14="http://schemas.microsoft.com/office/powerpoint/2010/main" val="70618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058472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15.08.2025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0154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15.08.2025</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5666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15.08.2025</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54329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15.08.2025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90595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15.08.2025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7443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15.08.2025</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73543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15.08.2025</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2793041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4"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406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16819"/>
      </p:ext>
    </p:extLst>
  </p:cSld>
  <p:clrMap bg1="lt1" tx1="dk1" bg2="lt2" tx2="dk2" accent1="accent1" accent2="accent2" accent3="accent3" accent4="accent4" accent5="accent5" accent6="accent6" hlink="hlink" folHlink="folHlink"/>
  <p:sldLayoutIdLst>
    <p:sldLayoutId id="2147483669" r:id="rId1"/>
    <p:sldLayoutId id="2147483672" r:id="rId2"/>
  </p:sldLayoutIdLst>
  <p:txStyles>
    <p:titleStyle>
      <a:lvl1pPr algn="l" rtl="0" eaLnBrk="1" fontAlgn="base" hangingPunct="1">
        <a:lnSpc>
          <a:spcPct val="90000"/>
        </a:lnSpc>
        <a:spcBef>
          <a:spcPct val="0"/>
        </a:spcBef>
        <a:spcAft>
          <a:spcPct val="0"/>
        </a:spcAft>
        <a:defRPr sz="4399" kern="1200">
          <a:solidFill>
            <a:schemeClr val="tx1"/>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06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12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189"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251"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1" fontAlgn="base" hangingPunct="1">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l-NL"/>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mailto:rookvrijestart@trimbos.nl"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 met persoon, Menselijk gezicht, kleding, overdekt&#10;&#10;Automatisch gegenereerde beschrijving">
            <a:extLst>
              <a:ext uri="{FF2B5EF4-FFF2-40B4-BE49-F238E27FC236}">
                <a16:creationId xmlns:a16="http://schemas.microsoft.com/office/drawing/2014/main" id="{9AE03ACB-C627-F561-645C-997704613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2" y="-687764"/>
            <a:ext cx="12367654" cy="8155743"/>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29642" y="3533978"/>
            <a:ext cx="6683939" cy="381649"/>
          </a:xfrm>
          <a:prstGeom prst="rect">
            <a:avLst/>
          </a:prstGeom>
          <a:solidFill>
            <a:srgbClr val="CC00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398"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 name="Rechthoek 5"/>
          <p:cNvSpPr/>
          <p:nvPr/>
        </p:nvSpPr>
        <p:spPr>
          <a:xfrm>
            <a:off x="-29642" y="3915627"/>
            <a:ext cx="6683939" cy="1902901"/>
          </a:xfrm>
          <a:prstGeom prst="rect">
            <a:avLst/>
          </a:prstGeom>
          <a:solidFill>
            <a:srgbClr val="41A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398" b="1"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7" name="Tekstvak 6"/>
          <p:cNvSpPr txBox="1"/>
          <p:nvPr/>
        </p:nvSpPr>
        <p:spPr>
          <a:xfrm>
            <a:off x="109272" y="4107641"/>
            <a:ext cx="6683939" cy="2092536"/>
          </a:xfrm>
          <a:prstGeom prst="rect">
            <a:avLst/>
          </a:prstGeom>
          <a:noFill/>
        </p:spPr>
        <p:txBody>
          <a:bodyPr wrap="square" lIns="91416" tIns="45708" rIns="91416" bIns="45708"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a:ln>
                  <a:noFill/>
                </a:ln>
                <a:solidFill>
                  <a:prstClr val="white"/>
                </a:solidFill>
                <a:effectLst/>
                <a:uLnTx/>
                <a:uFillTx/>
                <a:latin typeface="Aptos" panose="020B0004020202020204"/>
                <a:ea typeface="+mn-ea"/>
                <a:cs typeface="+mn-cs"/>
              </a:rPr>
              <a:t>Een Rookvrije Start voor ieder kind</a:t>
            </a:r>
          </a:p>
          <a:p>
            <a:pPr>
              <a:defRPr/>
            </a:pPr>
            <a:r>
              <a:rPr lang="nl-NL" sz="3200" b="1">
                <a:solidFill>
                  <a:prstClr val="white"/>
                </a:solidFill>
                <a:latin typeface="Aptos" panose="020B0004020202020204"/>
              </a:rPr>
              <a:t>Wat</a:t>
            </a:r>
            <a:r>
              <a:rPr kumimoji="0" lang="nl-NL" sz="3200" b="1" i="0" u="none" strike="noStrike" kern="1200" cap="none" spc="0" normalizeH="0" baseline="0" noProof="0">
                <a:ln>
                  <a:noFill/>
                </a:ln>
                <a:solidFill>
                  <a:prstClr val="white"/>
                </a:solidFill>
                <a:effectLst/>
                <a:uLnTx/>
                <a:uFillTx/>
                <a:latin typeface="Aptos" panose="020B0004020202020204"/>
                <a:ea typeface="+mn-ea"/>
                <a:cs typeface="+mn-cs"/>
              </a:rPr>
              <a:t> </a:t>
            </a:r>
            <a:r>
              <a:rPr lang="nl-NL" sz="3200" b="1">
                <a:solidFill>
                  <a:prstClr val="white"/>
                </a:solidFill>
                <a:latin typeface="Aptos" panose="020B0004020202020204"/>
              </a:rPr>
              <a:t>kan </a:t>
            </a:r>
            <a:r>
              <a:rPr kumimoji="0" lang="nl-NL" sz="3200" b="1" i="0" u="none" strike="noStrike" kern="1200" cap="none" spc="0" normalizeH="0" baseline="0" noProof="0">
                <a:ln>
                  <a:noFill/>
                </a:ln>
                <a:solidFill>
                  <a:prstClr val="white"/>
                </a:solidFill>
                <a:effectLst/>
                <a:uLnTx/>
                <a:uFillTx/>
                <a:latin typeface="Aptos" panose="020B0004020202020204"/>
                <a:ea typeface="+mn-ea"/>
                <a:cs typeface="+mn-cs"/>
              </a:rPr>
              <a:t>jij </a:t>
            </a:r>
            <a:r>
              <a:rPr lang="nl-NL" sz="3200" b="1">
                <a:solidFill>
                  <a:prstClr val="white"/>
                </a:solidFill>
                <a:latin typeface="Aptos" panose="020B0004020202020204"/>
              </a:rPr>
              <a:t>doen als zorgverlener?</a:t>
            </a:r>
            <a:endParaRPr lang="nl-NL" sz="3200" b="1" i="0" u="none" strike="noStrike" kern="1200" cap="none" spc="0" normalizeH="0" baseline="0" noProof="0">
              <a:ln>
                <a:noFill/>
              </a:ln>
              <a:solidFill>
                <a:prstClr val="white"/>
              </a:solidFill>
              <a:effectLst/>
              <a:uLnTx/>
              <a:uFillTx/>
              <a:latin typeface="Calibri"/>
              <a:ea typeface="Calibri"/>
              <a:cs typeface="Calibri"/>
            </a:endParaRPr>
          </a:p>
          <a:p>
            <a:pPr marL="0" marR="0" lvl="0" indent="0" algn="l" defTabSz="457063" rtl="0" eaLnBrk="1" fontAlgn="auto" latinLnBrk="0" hangingPunct="1">
              <a:lnSpc>
                <a:spcPct val="100000"/>
              </a:lnSpc>
              <a:spcBef>
                <a:spcPts val="0"/>
              </a:spcBef>
              <a:spcAft>
                <a:spcPts val="0"/>
              </a:spcAft>
              <a:buClrTx/>
              <a:buSzTx/>
              <a:buFontTx/>
              <a:buNone/>
              <a:tabLst/>
              <a:defRPr/>
            </a:pPr>
            <a:endParaRPr lang="nl-NL" sz="1400" i="0" u="none" strike="noStrike" kern="1200" cap="none" spc="0" normalizeH="0" baseline="0" noProof="0">
              <a:ln>
                <a:noFill/>
              </a:ln>
              <a:solidFill>
                <a:prstClr val="white"/>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3598" b="1" i="0" u="none" strike="noStrike" kern="1200" cap="none" spc="0" normalizeH="0" baseline="0" noProof="0">
              <a:ln>
                <a:noFill/>
              </a:ln>
              <a:solidFill>
                <a:prstClr val="white"/>
              </a:solidFill>
              <a:effectLst/>
              <a:uLnTx/>
              <a:uFillTx/>
              <a:latin typeface="Aptos" panose="020B0004020202020204"/>
            </a:endParaRPr>
          </a:p>
          <a:p>
            <a:pPr>
              <a:defRPr/>
            </a:pPr>
            <a:endParaRPr lang="nl-NL" sz="1600">
              <a:solidFill>
                <a:prstClr val="white"/>
              </a:solidFill>
              <a:latin typeface="Aptos" panose="020B0004020202020204"/>
            </a:endParaRPr>
          </a:p>
        </p:txBody>
      </p:sp>
      <p:pic>
        <p:nvPicPr>
          <p:cNvPr id="8" name="Afbeelding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58297" y="5916371"/>
            <a:ext cx="1675824" cy="725175"/>
          </a:xfrm>
          <a:prstGeom prst="rect">
            <a:avLst/>
          </a:prstGeom>
        </p:spPr>
      </p:pic>
      <p:pic>
        <p:nvPicPr>
          <p:cNvPr id="10" name="Afbeelding 9"/>
          <p:cNvPicPr>
            <a:picLocks noChangeAspect="1"/>
          </p:cNvPicPr>
          <p:nvPr/>
        </p:nvPicPr>
        <p:blipFill rotWithShape="1">
          <a:blip r:embed="rId5" cstate="email">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6937981" y="5875028"/>
            <a:ext cx="2742487" cy="807865"/>
          </a:xfrm>
          <a:prstGeom prst="rect">
            <a:avLst/>
          </a:prstGeom>
        </p:spPr>
      </p:pic>
    </p:spTree>
    <p:extLst>
      <p:ext uri="{BB962C8B-B14F-4D97-AF65-F5344CB8AC3E}">
        <p14:creationId xmlns:p14="http://schemas.microsoft.com/office/powerpoint/2010/main" val="78364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FA94-9F9C-8B71-563E-6CD1A4C4056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F34F9B59-C639-F38D-F60E-6491CE488728}"/>
              </a:ext>
            </a:extLst>
          </p:cNvPr>
          <p:cNvSpPr txBox="1"/>
          <p:nvPr/>
        </p:nvSpPr>
        <p:spPr>
          <a:xfrm>
            <a:off x="400152" y="1425036"/>
            <a:ext cx="7750827" cy="4294376"/>
          </a:xfrm>
          <a:prstGeom prst="rect">
            <a:avLst/>
          </a:prstGeom>
        </p:spPr>
        <p:txBody>
          <a:bodyPr lIns="91440" tIns="45720" rIns="91440" bIns="45720" rtlCol="0" anchor="t">
            <a:normAutofit fontScale="40000" lnSpcReduction="20000"/>
          </a:bodyPr>
          <a:lstStyle/>
          <a:p>
            <a:pPr>
              <a:lnSpc>
                <a:spcPct val="150000"/>
              </a:lnSpc>
            </a:pPr>
            <a:endParaRPr lang="nl-NL" sz="3300" dirty="0">
              <a:ea typeface="Calibri" panose="020F0502020204030204"/>
              <a:cs typeface="Calibri" panose="020F0502020204030204"/>
            </a:endParaRPr>
          </a:p>
          <a:p>
            <a:pPr marL="342900" indent="-342900">
              <a:lnSpc>
                <a:spcPct val="150000"/>
              </a:lnSpc>
              <a:buAutoNum type="arabicPeriod"/>
            </a:pPr>
            <a:r>
              <a:rPr lang="nl-NL" sz="4200" dirty="0">
                <a:ea typeface="Calibri" panose="020F0502020204030204"/>
                <a:cs typeface="Calibri" panose="020F0502020204030204"/>
              </a:rPr>
              <a:t>Doe </a:t>
            </a:r>
            <a:r>
              <a:rPr lang="nl-NL" sz="4200" b="1" dirty="0">
                <a:ea typeface="Calibri" panose="020F0502020204030204"/>
                <a:cs typeface="Calibri" panose="020F0502020204030204"/>
              </a:rPr>
              <a:t>de kennisquiz</a:t>
            </a:r>
            <a:r>
              <a:rPr lang="nl-NL" sz="4200" dirty="0">
                <a:ea typeface="Calibri" panose="020F0502020204030204"/>
                <a:cs typeface="Calibri" panose="020F0502020204030204"/>
              </a:rPr>
              <a:t> om meer te leren over de risico's van roken</a:t>
            </a:r>
          </a:p>
          <a:p>
            <a:pPr marL="342900" indent="-342900">
              <a:lnSpc>
                <a:spcPct val="150000"/>
              </a:lnSpc>
              <a:buAutoNum type="arabicPeriod"/>
            </a:pPr>
            <a:r>
              <a:rPr lang="nl-NL" sz="4200" dirty="0">
                <a:ea typeface="Calibri" panose="020F0502020204030204"/>
                <a:cs typeface="Calibri" panose="020F0502020204030204"/>
              </a:rPr>
              <a:t>Leer in </a:t>
            </a:r>
            <a:r>
              <a:rPr lang="nl-NL" sz="4200" b="1" dirty="0">
                <a:ea typeface="Calibri" panose="020F0502020204030204"/>
                <a:cs typeface="Calibri" panose="020F0502020204030204"/>
              </a:rPr>
              <a:t>de e-</a:t>
            </a:r>
            <a:r>
              <a:rPr lang="nl-NL" sz="4200" b="1" dirty="0" err="1">
                <a:ea typeface="Calibri" panose="020F0502020204030204"/>
                <a:cs typeface="Calibri" panose="020F0502020204030204"/>
              </a:rPr>
              <a:t>learning</a:t>
            </a:r>
            <a:r>
              <a:rPr lang="nl-NL" sz="4200" b="1" dirty="0">
                <a:ea typeface="Calibri" panose="020F0502020204030204"/>
                <a:cs typeface="Calibri" panose="020F0502020204030204"/>
              </a:rPr>
              <a:t> </a:t>
            </a:r>
            <a:r>
              <a:rPr lang="nl-NL" sz="4200" dirty="0">
                <a:ea typeface="Calibri" panose="020F0502020204030204"/>
                <a:cs typeface="Calibri" panose="020F0502020204030204"/>
              </a:rPr>
              <a:t>hoe je een stopadvies geeft met het VBA+ Rookvrije Start</a:t>
            </a:r>
          </a:p>
          <a:p>
            <a:pPr marL="342900" indent="-342900">
              <a:lnSpc>
                <a:spcPct val="150000"/>
              </a:lnSpc>
              <a:buAutoNum type="arabicPeriod"/>
            </a:pPr>
            <a:r>
              <a:rPr lang="nl-NL" sz="4200" dirty="0">
                <a:ea typeface="Calibri" panose="020F0502020204030204"/>
                <a:cs typeface="Calibri" panose="020F0502020204030204"/>
              </a:rPr>
              <a:t>Volg</a:t>
            </a:r>
            <a:r>
              <a:rPr lang="nl-NL" sz="4200" b="1" dirty="0">
                <a:ea typeface="Calibri"/>
                <a:cs typeface="Calibri"/>
              </a:rPr>
              <a:t> de workshop</a:t>
            </a:r>
            <a:r>
              <a:rPr lang="nl-NL" sz="4200" dirty="0">
                <a:ea typeface="Calibri"/>
                <a:cs typeface="Calibri"/>
              </a:rPr>
              <a:t> om te oefenen met het toepassen van het VBA+ Rookvrije Start</a:t>
            </a:r>
          </a:p>
          <a:p>
            <a:pPr marL="342900" indent="-342900">
              <a:lnSpc>
                <a:spcPct val="150000"/>
              </a:lnSpc>
              <a:buAutoNum type="arabicPeriod"/>
            </a:pPr>
            <a:r>
              <a:rPr lang="nl-NL" sz="4200" dirty="0">
                <a:ea typeface="Calibri"/>
                <a:cs typeface="Calibri"/>
              </a:rPr>
              <a:t>Gebruik </a:t>
            </a:r>
            <a:r>
              <a:rPr lang="nl-NL" sz="4200" b="1" dirty="0">
                <a:ea typeface="Calibri"/>
                <a:cs typeface="Calibri"/>
              </a:rPr>
              <a:t>de gesprekskaarten</a:t>
            </a:r>
            <a:r>
              <a:rPr lang="nl-NL" sz="4200" dirty="0">
                <a:ea typeface="Calibri"/>
                <a:cs typeface="Calibri"/>
              </a:rPr>
              <a:t> met voorbeeldzinnen als hulpmiddel bij het gesprek </a:t>
            </a:r>
          </a:p>
          <a:p>
            <a:pPr marL="342900" indent="-342900">
              <a:lnSpc>
                <a:spcPct val="150000"/>
              </a:lnSpc>
              <a:buAutoNum type="arabicPeriod"/>
            </a:pPr>
            <a:endParaRPr lang="nl-NL" sz="4200" dirty="0">
              <a:ea typeface="Calibri"/>
              <a:cs typeface="Calibri"/>
            </a:endParaRPr>
          </a:p>
          <a:p>
            <a:pPr marL="342900" indent="-342900">
              <a:lnSpc>
                <a:spcPct val="90000"/>
              </a:lnSpc>
              <a:spcBef>
                <a:spcPts val="1000"/>
              </a:spcBef>
              <a:buFont typeface="Arial,Sans-Serif"/>
              <a:buChar char="•"/>
            </a:pPr>
            <a:r>
              <a:rPr lang="nl-NL" sz="4200" dirty="0">
                <a:ea typeface="Calibri"/>
                <a:cs typeface="Calibri"/>
              </a:rPr>
              <a:t>Varianten vóór, tijdens en na de zwangerschap</a:t>
            </a:r>
          </a:p>
          <a:p>
            <a:pPr marL="342900" indent="-342900">
              <a:lnSpc>
                <a:spcPct val="90000"/>
              </a:lnSpc>
              <a:spcBef>
                <a:spcPts val="1000"/>
              </a:spcBef>
              <a:buFont typeface="Arial,Sans-Serif"/>
              <a:buChar char="•"/>
            </a:pPr>
            <a:r>
              <a:rPr lang="nl-NL" sz="4200" dirty="0">
                <a:ea typeface="Calibri"/>
                <a:cs typeface="Calibri"/>
              </a:rPr>
              <a:t>Onderbouwd – </a:t>
            </a:r>
            <a:r>
              <a:rPr lang="nl-NL" sz="4200" dirty="0" err="1">
                <a:ea typeface="Calibri"/>
                <a:cs typeface="Calibri"/>
              </a:rPr>
              <a:t>Very</a:t>
            </a:r>
            <a:r>
              <a:rPr lang="nl-NL" sz="4200" dirty="0">
                <a:ea typeface="Calibri"/>
                <a:cs typeface="Calibri"/>
              </a:rPr>
              <a:t> Brief </a:t>
            </a:r>
            <a:r>
              <a:rPr lang="nl-NL" sz="4200" dirty="0" err="1">
                <a:ea typeface="Calibri"/>
                <a:cs typeface="Calibri"/>
              </a:rPr>
              <a:t>Advice</a:t>
            </a:r>
            <a:r>
              <a:rPr lang="nl-NL" sz="4200" dirty="0">
                <a:ea typeface="Calibri"/>
                <a:cs typeface="Calibri"/>
              </a:rPr>
              <a:t>+</a:t>
            </a:r>
          </a:p>
          <a:p>
            <a:pPr marL="342900" indent="-342900" defTabSz="914126">
              <a:lnSpc>
                <a:spcPct val="150000"/>
              </a:lnSpc>
              <a:buAutoNum type="arabicPeriod"/>
              <a:defRPr/>
            </a:pPr>
            <a:endParaRPr lang="nl-NL" sz="2000" dirty="0">
              <a:ea typeface="Calibri"/>
              <a:cs typeface="Calibri"/>
            </a:endParaRPr>
          </a:p>
          <a:p>
            <a:pPr marL="342900" indent="-342900" defTabSz="914126">
              <a:lnSpc>
                <a:spcPct val="150000"/>
              </a:lnSpc>
              <a:buAutoNum type="arabicPeriod"/>
              <a:defRPr/>
            </a:pPr>
            <a:endParaRPr lang="nl-NL" sz="2000" dirty="0">
              <a:ea typeface="Calibri"/>
              <a:cs typeface="Calibri"/>
            </a:endParaRPr>
          </a:p>
          <a:p>
            <a:pPr marL="342900" indent="-342900" defTabSz="914126">
              <a:lnSpc>
                <a:spcPct val="150000"/>
              </a:lnSpc>
              <a:buAutoNum type="arabicPeriod"/>
              <a:defRPr/>
            </a:pPr>
            <a:endParaRPr lang="nl-NL" sz="2000" dirty="0">
              <a:ea typeface="Calibri"/>
              <a:cs typeface="Calibri"/>
            </a:endParaRPr>
          </a:p>
          <a:p>
            <a:pPr marL="342900" indent="-342900" defTabSz="914126">
              <a:lnSpc>
                <a:spcPct val="150000"/>
              </a:lnSpc>
              <a:buAutoNum type="arabicPeriod"/>
              <a:defRPr/>
            </a:pPr>
            <a:endParaRPr lang="nl-NL" sz="2000" dirty="0">
              <a:ea typeface="Calibri"/>
              <a:cs typeface="Calibri"/>
            </a:endParaRPr>
          </a:p>
          <a:p>
            <a:pPr defTabSz="914126">
              <a:lnSpc>
                <a:spcPct val="90000"/>
              </a:lnSpc>
              <a:spcBef>
                <a:spcPts val="1000"/>
              </a:spcBef>
              <a:buClr>
                <a:srgbClr val="F16B82"/>
              </a:buClr>
              <a:defRPr/>
            </a:pPr>
            <a:br>
              <a:rPr lang="nl-NL" sz="2750" b="0" i="0" u="none" strike="noStrike" cap="none" spc="0" normalizeH="0" baseline="0" noProof="0" dirty="0">
                <a:ln>
                  <a:noFill/>
                </a:ln>
                <a:effectLst/>
                <a:uLnTx/>
                <a:uFillTx/>
              </a:rPr>
            </a:br>
            <a:endParaRPr lang="nl-NL" sz="2799" b="0" i="0" u="none" strike="noStrike" cap="none" spc="0" normalizeH="0" baseline="0" noProof="0">
              <a:ln>
                <a:noFill/>
              </a:ln>
              <a:effectLst/>
              <a:uLnTx/>
              <a:uFillTx/>
            </a:endParaRPr>
          </a:p>
          <a:p>
            <a:pPr marL="227965" marR="0" lvl="0" indent="-227965" defTabSz="914126" fontAlgn="auto">
              <a:lnSpc>
                <a:spcPct val="90000"/>
              </a:lnSpc>
              <a:spcBef>
                <a:spcPts val="1000"/>
              </a:spcBef>
              <a:spcAft>
                <a:spcPts val="0"/>
              </a:spcAft>
              <a:buClr>
                <a:srgbClr val="F16B82"/>
              </a:buClr>
              <a:buSzTx/>
              <a:buAutoNum type="arabicPeriod"/>
              <a:tabLst/>
              <a:defRPr/>
            </a:pPr>
            <a:endParaRPr lang="nl-NL" sz="2799" b="0" i="0" u="none" strike="noStrike" cap="none" spc="0" normalizeH="0" baseline="0" noProof="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AutoNum type="arabicPeriod"/>
              <a:tabLst/>
              <a:defRPr/>
            </a:pPr>
            <a:endParaRPr lang="nl-NL" sz="2799"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2875D81D-C979-F75D-78C6-59C745E744F7}"/>
              </a:ext>
            </a:extLst>
          </p:cNvPr>
          <p:cNvSpPr>
            <a:spLocks noGrp="1"/>
          </p:cNvSpPr>
          <p:nvPr>
            <p:ph type="title"/>
          </p:nvPr>
        </p:nvSpPr>
        <p:spPr>
          <a:xfrm>
            <a:off x="876302" y="463100"/>
            <a:ext cx="9194156" cy="1325563"/>
          </a:xfrm>
        </p:spPr>
        <p:txBody>
          <a:bodyPr lIns="91440" tIns="45720" rIns="91440" bIns="45720" anchor="t">
            <a:normAutofit/>
          </a:bodyPr>
          <a:lstStyle/>
          <a:p>
            <a:r>
              <a:rPr lang="nl-NL" sz="4350" dirty="0">
                <a:latin typeface="Calibri"/>
                <a:ea typeface="Calibri"/>
                <a:cs typeface="Calibri"/>
              </a:rPr>
              <a:t>Scholingsaanbod Rookvrije Start</a:t>
            </a:r>
            <a:endParaRPr lang="en-US" dirty="0"/>
          </a:p>
        </p:txBody>
      </p:sp>
      <p:pic>
        <p:nvPicPr>
          <p:cNvPr id="7" name="Picture 6">
            <a:extLst>
              <a:ext uri="{FF2B5EF4-FFF2-40B4-BE49-F238E27FC236}">
                <a16:creationId xmlns:a16="http://schemas.microsoft.com/office/drawing/2014/main" id="{443BDB15-70C5-46A0-5EB7-F9B0167CD385}"/>
              </a:ext>
            </a:extLst>
          </p:cNvPr>
          <p:cNvPicPr>
            <a:picLocks noChangeAspect="1"/>
          </p:cNvPicPr>
          <p:nvPr/>
        </p:nvPicPr>
        <p:blipFill>
          <a:blip r:embed="rId3"/>
          <a:stretch>
            <a:fillRect/>
          </a:stretch>
        </p:blipFill>
        <p:spPr>
          <a:xfrm>
            <a:off x="8147527" y="1286493"/>
            <a:ext cx="3850115" cy="4294910"/>
          </a:xfrm>
          <a:prstGeom prst="rect">
            <a:avLst/>
          </a:prstGeom>
        </p:spPr>
      </p:pic>
    </p:spTree>
    <p:extLst>
      <p:ext uri="{BB962C8B-B14F-4D97-AF65-F5344CB8AC3E}">
        <p14:creationId xmlns:p14="http://schemas.microsoft.com/office/powerpoint/2010/main" val="383076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F6B2-CCCA-0A28-B0DB-A1BA5B5B71DE}"/>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16D2A5A3-C317-0598-0917-CF8CCCFBDE41}"/>
              </a:ext>
            </a:extLst>
          </p:cNvPr>
          <p:cNvSpPr txBox="1"/>
          <p:nvPr/>
        </p:nvSpPr>
        <p:spPr>
          <a:xfrm>
            <a:off x="544543" y="1400338"/>
            <a:ext cx="6116781" cy="4294376"/>
          </a:xfrm>
          <a:prstGeom prst="rect">
            <a:avLst/>
          </a:prstGeom>
        </p:spPr>
        <p:txBody>
          <a:bodyPr lIns="91440" tIns="45720" rIns="91440" bIns="45720" rtlCol="0" anchor="t">
            <a:normAutofit fontScale="25000" lnSpcReduction="20000"/>
          </a:bodyPr>
          <a:lstStyle/>
          <a:p>
            <a:pPr marL="342900" indent="-342900">
              <a:lnSpc>
                <a:spcPct val="150000"/>
              </a:lnSpc>
              <a:buFont typeface="Arial" panose="020B0604020202020204" pitchFamily="34" charset="0"/>
              <a:buChar char="•"/>
            </a:pPr>
            <a:r>
              <a:rPr lang="nl-NL" sz="7200" dirty="0"/>
              <a:t>Doe </a:t>
            </a:r>
            <a:r>
              <a:rPr lang="nl-NL" sz="7200" b="1" dirty="0"/>
              <a:t>de kennisquiz</a:t>
            </a:r>
            <a:r>
              <a:rPr lang="nl-NL" sz="7200" dirty="0"/>
              <a:t> om meer te leren over de risico's van roken:</a:t>
            </a:r>
            <a:endParaRPr lang="nl-NL" sz="7200" dirty="0">
              <a:ea typeface="Calibri"/>
              <a:cs typeface="Calibri"/>
            </a:endParaRPr>
          </a:p>
          <a:p>
            <a:pPr marL="742950" lvl="1" indent="-285750">
              <a:lnSpc>
                <a:spcPct val="150000"/>
              </a:lnSpc>
              <a:buFont typeface="Courier New" panose="02070309020205020404" pitchFamily="49" charset="0"/>
              <a:buChar char="o"/>
            </a:pPr>
            <a:r>
              <a:rPr lang="nl-NL" sz="7200" dirty="0">
                <a:ea typeface="Calibri"/>
                <a:cs typeface="Calibri"/>
              </a:rPr>
              <a:t>voorafgaand aan de zwangerschap</a:t>
            </a:r>
          </a:p>
          <a:p>
            <a:pPr marL="742950" lvl="1" indent="-285750">
              <a:lnSpc>
                <a:spcPct val="150000"/>
              </a:lnSpc>
              <a:buFont typeface="Courier New" panose="02070309020205020404" pitchFamily="49" charset="0"/>
              <a:buChar char="o"/>
            </a:pPr>
            <a:r>
              <a:rPr lang="nl-NL" sz="7200" dirty="0">
                <a:ea typeface="Calibri"/>
                <a:cs typeface="Calibri"/>
              </a:rPr>
              <a:t>tijdens de zwangerschap</a:t>
            </a:r>
          </a:p>
          <a:p>
            <a:pPr marL="742950" lvl="1" indent="-285750">
              <a:lnSpc>
                <a:spcPct val="150000"/>
              </a:lnSpc>
              <a:buFont typeface="Courier New" panose="02070309020205020404" pitchFamily="49" charset="0"/>
              <a:buChar char="o"/>
            </a:pPr>
            <a:r>
              <a:rPr lang="nl-NL" sz="7200" dirty="0">
                <a:ea typeface="Calibri"/>
                <a:cs typeface="Calibri"/>
              </a:rPr>
              <a:t>vlak na de geboorte</a:t>
            </a:r>
          </a:p>
          <a:p>
            <a:pPr marL="742950" lvl="1" indent="-285750">
              <a:lnSpc>
                <a:spcPct val="150000"/>
              </a:lnSpc>
              <a:buFont typeface="Courier New" panose="02070309020205020404" pitchFamily="49" charset="0"/>
              <a:buChar char="o"/>
            </a:pPr>
            <a:r>
              <a:rPr lang="nl-NL" sz="7200" dirty="0">
                <a:ea typeface="Calibri"/>
                <a:cs typeface="Calibri"/>
              </a:rPr>
              <a:t>voor opgroeiende kinderen</a:t>
            </a:r>
            <a:br>
              <a:rPr lang="nl-NL" sz="7200" dirty="0">
                <a:ea typeface="Calibri"/>
                <a:cs typeface="Calibri"/>
              </a:rPr>
            </a:br>
            <a:endParaRPr lang="nl-NL" sz="7200" dirty="0">
              <a:ea typeface="Calibri"/>
              <a:cs typeface="Calibri"/>
            </a:endParaRPr>
          </a:p>
          <a:p>
            <a:pPr marL="342900" indent="-342900">
              <a:lnSpc>
                <a:spcPct val="150000"/>
              </a:lnSpc>
              <a:buFont typeface="Arial" panose="020B0604020202020204" pitchFamily="34" charset="0"/>
              <a:buChar char="•"/>
            </a:pPr>
            <a:r>
              <a:rPr lang="nl-NL" sz="7200" dirty="0"/>
              <a:t>Kies de variant die relevant is voor jouw beroepsgroep</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t>20 vragen</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t>Duur: +/- 30 minuten</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t>Online en gratis </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t>Niet geaccrediteerd </a:t>
            </a:r>
            <a:endParaRPr lang="nl-NL" sz="7200" dirty="0">
              <a:ea typeface="Calibri"/>
              <a:cs typeface="Calibri"/>
            </a:endParaRPr>
          </a:p>
          <a:p>
            <a:pPr defTabSz="914126">
              <a:lnSpc>
                <a:spcPct val="90000"/>
              </a:lnSpc>
              <a:spcBef>
                <a:spcPts val="1000"/>
              </a:spcBef>
              <a:buClr>
                <a:srgbClr val="F16B82"/>
              </a:buClr>
              <a:defRPr/>
            </a:pPr>
            <a:br>
              <a:rPr lang="nl-NL" sz="2750" b="0" i="0" u="none" strike="noStrike" cap="none" spc="0" normalizeH="0" baseline="0" noProof="0" dirty="0">
                <a:ln>
                  <a:noFill/>
                </a:ln>
                <a:effectLst/>
                <a:uLnTx/>
                <a:uFillTx/>
              </a:rPr>
            </a:br>
            <a:endParaRPr lang="nl-NL" sz="2799" b="0" i="0" u="none" strike="noStrike" cap="none" spc="0" normalizeH="0" baseline="0" noProof="0">
              <a:ln>
                <a:noFill/>
              </a:ln>
              <a:effectLst/>
              <a:uLnTx/>
              <a:uFillTx/>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F8FFBF3C-4FF7-477F-0419-3923DEC91707}"/>
              </a:ext>
            </a:extLst>
          </p:cNvPr>
          <p:cNvSpPr>
            <a:spLocks noGrp="1"/>
          </p:cNvSpPr>
          <p:nvPr>
            <p:ph type="title"/>
          </p:nvPr>
        </p:nvSpPr>
        <p:spPr>
          <a:xfrm>
            <a:off x="876302" y="463100"/>
            <a:ext cx="5181600" cy="1325563"/>
          </a:xfrm>
        </p:spPr>
        <p:txBody>
          <a:bodyPr lIns="91440" tIns="45720" rIns="91440" bIns="45720">
            <a:normAutofit/>
          </a:bodyPr>
          <a:lstStyle/>
          <a:p>
            <a:r>
              <a:rPr lang="nl-NL" b="1" i="0" kern="1200">
                <a:latin typeface="Calibri" charset="0"/>
                <a:ea typeface="Calibri" charset="0"/>
                <a:cs typeface="Calibri" charset="0"/>
              </a:rPr>
              <a:t>1. Kennisquiz</a:t>
            </a:r>
          </a:p>
        </p:txBody>
      </p:sp>
      <p:pic>
        <p:nvPicPr>
          <p:cNvPr id="3" name="Afbeelding 2">
            <a:extLst>
              <a:ext uri="{FF2B5EF4-FFF2-40B4-BE49-F238E27FC236}">
                <a16:creationId xmlns:a16="http://schemas.microsoft.com/office/drawing/2014/main" id="{B9C47E6C-8C77-6618-7738-8BFED06B10BB}"/>
              </a:ext>
            </a:extLst>
          </p:cNvPr>
          <p:cNvPicPr>
            <a:picLocks noChangeAspect="1"/>
          </p:cNvPicPr>
          <p:nvPr/>
        </p:nvPicPr>
        <p:blipFill>
          <a:blip r:embed="rId3"/>
          <a:stretch>
            <a:fillRect/>
          </a:stretch>
        </p:blipFill>
        <p:spPr>
          <a:xfrm>
            <a:off x="6862023" y="2141415"/>
            <a:ext cx="2609285" cy="3742246"/>
          </a:xfrm>
          <a:prstGeom prst="rect">
            <a:avLst/>
          </a:prstGeom>
        </p:spPr>
      </p:pic>
      <p:pic>
        <p:nvPicPr>
          <p:cNvPr id="6" name="Afbeelding 5" descr="Afbeelding met tekst, schermopname, Besturingssysteem, ontwerp&#10;&#10;Automatisch gegenereerde beschrijving">
            <a:extLst>
              <a:ext uri="{FF2B5EF4-FFF2-40B4-BE49-F238E27FC236}">
                <a16:creationId xmlns:a16="http://schemas.microsoft.com/office/drawing/2014/main" id="{B205638F-AA7D-8B9B-43A6-86843681BDC0}"/>
              </a:ext>
            </a:extLst>
          </p:cNvPr>
          <p:cNvPicPr>
            <a:picLocks noChangeAspect="1"/>
          </p:cNvPicPr>
          <p:nvPr/>
        </p:nvPicPr>
        <p:blipFill>
          <a:blip r:embed="rId4"/>
          <a:stretch>
            <a:fillRect/>
          </a:stretch>
        </p:blipFill>
        <p:spPr>
          <a:xfrm>
            <a:off x="9472294" y="2164507"/>
            <a:ext cx="2719076" cy="3742246"/>
          </a:xfrm>
          <a:prstGeom prst="rect">
            <a:avLst/>
          </a:prstGeom>
        </p:spPr>
      </p:pic>
    </p:spTree>
    <p:extLst>
      <p:ext uri="{BB962C8B-B14F-4D97-AF65-F5344CB8AC3E}">
        <p14:creationId xmlns:p14="http://schemas.microsoft.com/office/powerpoint/2010/main" val="377988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0C13F-9D9D-066B-3EA5-A9A8B67A4DB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47C54C0A-8EF5-11FE-A8C9-4945040935D5}"/>
              </a:ext>
            </a:extLst>
          </p:cNvPr>
          <p:cNvSpPr txBox="1"/>
          <p:nvPr/>
        </p:nvSpPr>
        <p:spPr>
          <a:xfrm>
            <a:off x="680029" y="1392505"/>
            <a:ext cx="10007597" cy="4525285"/>
          </a:xfrm>
          <a:prstGeom prst="rect">
            <a:avLst/>
          </a:prstGeom>
        </p:spPr>
        <p:txBody>
          <a:bodyPr lIns="91440" tIns="45720" rIns="91440" bIns="45720" rtlCol="0" anchor="t">
            <a:normAutofit fontScale="25000" lnSpcReduction="20000"/>
          </a:bodyPr>
          <a:lstStyle/>
          <a:p>
            <a:pPr>
              <a:lnSpc>
                <a:spcPct val="150000"/>
              </a:lnSpc>
            </a:pPr>
            <a:endParaRPr lang="nl-NL" dirty="0">
              <a:ea typeface="Calibri"/>
              <a:cs typeface="Calibri"/>
            </a:endParaRPr>
          </a:p>
          <a:p>
            <a:pPr marL="342900" indent="-342900">
              <a:lnSpc>
                <a:spcPct val="150000"/>
              </a:lnSpc>
              <a:buFont typeface="Arial" panose="020B0604020202020204" pitchFamily="34" charset="0"/>
              <a:buChar char="•"/>
            </a:pPr>
            <a:r>
              <a:rPr lang="nl-NL" sz="7200" dirty="0"/>
              <a:t>Leer in </a:t>
            </a:r>
            <a:r>
              <a:rPr lang="nl-NL" sz="7200" b="1" dirty="0"/>
              <a:t>de e-</a:t>
            </a:r>
            <a:r>
              <a:rPr lang="nl-NL" sz="7200" b="1" err="1"/>
              <a:t>learning</a:t>
            </a:r>
            <a:r>
              <a:rPr lang="nl-NL" sz="7200" b="1" dirty="0"/>
              <a:t> </a:t>
            </a:r>
            <a:r>
              <a:rPr lang="nl-NL" sz="7200" dirty="0"/>
              <a:t>hoe je een stopadvies geeft met het VBA+ Rookvrije Start</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ea typeface="Calibri"/>
                <a:cs typeface="Calibri"/>
              </a:rPr>
              <a:t>Er zijn 4 varianten, kies de variant die past bij jouw beroepsgroep</a:t>
            </a:r>
          </a:p>
          <a:p>
            <a:pPr marL="342900" indent="-342900">
              <a:lnSpc>
                <a:spcPct val="150000"/>
              </a:lnSpc>
              <a:buFont typeface="Arial" panose="020B0604020202020204" pitchFamily="34" charset="0"/>
              <a:buChar char="•"/>
            </a:pPr>
            <a:r>
              <a:rPr lang="nl-NL" sz="7200" dirty="0"/>
              <a:t>Inhoud:</a:t>
            </a:r>
            <a:endParaRPr lang="nl-NL" sz="7200" dirty="0">
              <a:ea typeface="Calibri"/>
              <a:cs typeface="Calibri"/>
            </a:endParaRPr>
          </a:p>
          <a:p>
            <a:pPr marL="742950" lvl="1" indent="-285750">
              <a:lnSpc>
                <a:spcPct val="150000"/>
              </a:lnSpc>
              <a:buFont typeface="Courier New" panose="02070309020205020404" pitchFamily="49" charset="0"/>
              <a:buChar char="o"/>
            </a:pPr>
            <a:r>
              <a:rPr lang="nl-NL" sz="7200" dirty="0">
                <a:latin typeface="Calibri"/>
                <a:ea typeface="Calibri"/>
                <a:cs typeface="Calibri"/>
              </a:rPr>
              <a:t>Het </a:t>
            </a:r>
            <a:r>
              <a:rPr lang="nl-NL" sz="7200" err="1">
                <a:latin typeface="Calibri"/>
                <a:ea typeface="Calibri"/>
                <a:cs typeface="Calibri"/>
              </a:rPr>
              <a:t>Very</a:t>
            </a:r>
            <a:r>
              <a:rPr lang="nl-NL" sz="7200" dirty="0">
                <a:latin typeface="Calibri"/>
                <a:ea typeface="Calibri"/>
                <a:cs typeface="Calibri"/>
              </a:rPr>
              <a:t> Brief </a:t>
            </a:r>
            <a:r>
              <a:rPr lang="nl-NL" sz="7200" err="1">
                <a:latin typeface="Calibri"/>
                <a:ea typeface="Calibri"/>
                <a:cs typeface="Calibri"/>
              </a:rPr>
              <a:t>Advice</a:t>
            </a:r>
            <a:r>
              <a:rPr lang="nl-NL" sz="7200" dirty="0">
                <a:latin typeface="Calibri"/>
                <a:ea typeface="Calibri"/>
                <a:cs typeface="Calibri"/>
              </a:rPr>
              <a:t>+</a:t>
            </a:r>
          </a:p>
          <a:p>
            <a:pPr marL="742950" lvl="1" indent="-285750">
              <a:lnSpc>
                <a:spcPct val="150000"/>
              </a:lnSpc>
              <a:buFont typeface="Courier New" panose="02070309020205020404" pitchFamily="49" charset="0"/>
              <a:buChar char="o"/>
            </a:pPr>
            <a:r>
              <a:rPr lang="nl-NL" sz="7200" dirty="0">
                <a:solidFill>
                  <a:srgbClr val="000000"/>
                </a:solidFill>
                <a:latin typeface="Calibri"/>
                <a:ea typeface="Calibri"/>
                <a:cs typeface="Calibri"/>
              </a:rPr>
              <a:t>Verhoog de motivatie</a:t>
            </a:r>
            <a:endParaRPr lang="nl-NL" sz="7200" dirty="0">
              <a:latin typeface="Calibri"/>
              <a:ea typeface="Calibri"/>
              <a:cs typeface="Calibri"/>
            </a:endParaRPr>
          </a:p>
          <a:p>
            <a:pPr marL="742950" lvl="1" indent="-285750">
              <a:lnSpc>
                <a:spcPct val="150000"/>
              </a:lnSpc>
              <a:buFont typeface="Courier New" panose="02070309020205020404" pitchFamily="49" charset="0"/>
              <a:buChar char="o"/>
            </a:pPr>
            <a:r>
              <a:rPr lang="nl-NL" sz="7200" dirty="0">
                <a:solidFill>
                  <a:srgbClr val="000000"/>
                </a:solidFill>
                <a:latin typeface="Calibri"/>
                <a:ea typeface="Calibri"/>
                <a:cs typeface="Calibri"/>
              </a:rPr>
              <a:t>Bespreek rookvrij blijven</a:t>
            </a:r>
            <a:endParaRPr lang="nl-NL" sz="7200" dirty="0">
              <a:latin typeface="Calibri"/>
              <a:ea typeface="Calibri"/>
              <a:cs typeface="Calibri"/>
            </a:endParaRPr>
          </a:p>
          <a:p>
            <a:pPr marL="742950" lvl="1" indent="-285750">
              <a:lnSpc>
                <a:spcPct val="150000"/>
              </a:lnSpc>
              <a:buFont typeface="Courier New" panose="02070309020205020404" pitchFamily="49" charset="0"/>
              <a:buChar char="o"/>
            </a:pPr>
            <a:r>
              <a:rPr lang="nl-NL" sz="7200" dirty="0">
                <a:solidFill>
                  <a:srgbClr val="000000"/>
                </a:solidFill>
                <a:latin typeface="Calibri"/>
                <a:ea typeface="Calibri"/>
                <a:cs typeface="Calibri"/>
              </a:rPr>
              <a:t>Gesprekstools en aanvullende informatie</a:t>
            </a:r>
            <a:endParaRPr lang="nl-NL" sz="7200" dirty="0">
              <a:latin typeface="Calibri"/>
              <a:ea typeface="Calibri"/>
              <a:cs typeface="Calibri"/>
            </a:endParaRPr>
          </a:p>
          <a:p>
            <a:pPr marL="742950" lvl="1" indent="-285750">
              <a:lnSpc>
                <a:spcPct val="150000"/>
              </a:lnSpc>
              <a:buFont typeface="Courier New" panose="02070309020205020404" pitchFamily="49" charset="0"/>
              <a:buChar char="o"/>
            </a:pPr>
            <a:r>
              <a:rPr lang="nl-NL" sz="7200" dirty="0">
                <a:solidFill>
                  <a:srgbClr val="000000"/>
                </a:solidFill>
                <a:latin typeface="Calibri"/>
                <a:ea typeface="Calibri"/>
                <a:cs typeface="Calibri"/>
              </a:rPr>
              <a:t>Oefencasussen</a:t>
            </a:r>
            <a:endParaRPr lang="nl-NL" sz="7200" dirty="0">
              <a:latin typeface="Calibri"/>
              <a:ea typeface="Calibri"/>
              <a:cs typeface="Calibri"/>
            </a:endParaRPr>
          </a:p>
          <a:p>
            <a:pPr marL="342900" indent="-342900">
              <a:lnSpc>
                <a:spcPct val="150000"/>
              </a:lnSpc>
              <a:buFont typeface="Arial" panose="020B0604020202020204" pitchFamily="34" charset="0"/>
              <a:buChar char="•"/>
            </a:pPr>
            <a:r>
              <a:rPr lang="nl-NL" sz="7200" dirty="0"/>
              <a:t>Duur: +/- 2 uur</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t>Gratis</a:t>
            </a:r>
            <a:endParaRPr lang="nl-NL" sz="7200" dirty="0">
              <a:ea typeface="Calibri"/>
              <a:cs typeface="Calibri"/>
            </a:endParaRPr>
          </a:p>
          <a:p>
            <a:pPr marL="342900" indent="-342900">
              <a:lnSpc>
                <a:spcPct val="150000"/>
              </a:lnSpc>
              <a:buFont typeface="Arial" panose="020B0604020202020204" pitchFamily="34" charset="0"/>
              <a:buChar char="•"/>
            </a:pPr>
            <a:r>
              <a:rPr lang="nl-NL" sz="7200" dirty="0">
                <a:ea typeface="Calibri"/>
                <a:cs typeface="Calibri"/>
              </a:rPr>
              <a:t>Geaccrediteerd voor diverse beroepsgroepen</a:t>
            </a:r>
          </a:p>
          <a:p>
            <a:pPr defTabSz="914126">
              <a:lnSpc>
                <a:spcPct val="90000"/>
              </a:lnSpc>
              <a:spcBef>
                <a:spcPts val="1000"/>
              </a:spcBef>
              <a:buClr>
                <a:srgbClr val="F16B82"/>
              </a:buClr>
              <a:defRPr/>
            </a:pPr>
            <a:br>
              <a:rPr lang="nl-NL" sz="2750" b="0" i="0" u="none" strike="noStrike" cap="none" spc="0" normalizeH="0" baseline="0" noProof="0" dirty="0">
                <a:ln>
                  <a:noFill/>
                </a:ln>
                <a:effectLst/>
                <a:uLnTx/>
                <a:uFillTx/>
              </a:rPr>
            </a:br>
            <a:endParaRPr lang="nl-NL" sz="2799" b="0" i="0" u="none" strike="noStrike" cap="none" spc="0" normalizeH="0" baseline="0" noProof="0">
              <a:ln>
                <a:noFill/>
              </a:ln>
              <a:effectLst/>
              <a:uLnTx/>
              <a:uFillTx/>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B787A27E-3C93-81D8-E80A-621413FD3758}"/>
              </a:ext>
            </a:extLst>
          </p:cNvPr>
          <p:cNvSpPr>
            <a:spLocks noGrp="1"/>
          </p:cNvSpPr>
          <p:nvPr>
            <p:ph type="title"/>
          </p:nvPr>
        </p:nvSpPr>
        <p:spPr>
          <a:xfrm>
            <a:off x="876302" y="463100"/>
            <a:ext cx="5216236" cy="829109"/>
          </a:xfrm>
        </p:spPr>
        <p:txBody>
          <a:bodyPr lIns="91440" tIns="45720" rIns="91440" bIns="45720">
            <a:normAutofit/>
          </a:bodyPr>
          <a:lstStyle/>
          <a:p>
            <a:r>
              <a:rPr lang="nl-NL" b="1" i="0" kern="1200">
                <a:latin typeface="Calibri" charset="0"/>
                <a:ea typeface="Calibri" charset="0"/>
                <a:cs typeface="Calibri" charset="0"/>
              </a:rPr>
              <a:t>2. </a:t>
            </a:r>
            <a:r>
              <a:rPr lang="nl-NL"/>
              <a:t>E</a:t>
            </a:r>
            <a:r>
              <a:rPr lang="nl-NL" b="1" i="0" kern="1200">
                <a:latin typeface="Calibri" charset="0"/>
                <a:ea typeface="Calibri" charset="0"/>
                <a:cs typeface="Calibri" charset="0"/>
              </a:rPr>
              <a:t>-</a:t>
            </a:r>
            <a:r>
              <a:rPr lang="nl-NL" b="1" i="0" kern="1200" err="1">
                <a:latin typeface="Calibri" charset="0"/>
                <a:ea typeface="Calibri" charset="0"/>
                <a:cs typeface="Calibri" charset="0"/>
              </a:rPr>
              <a:t>learning</a:t>
            </a:r>
            <a:endParaRPr lang="nl-NL" b="1" i="0" kern="1200">
              <a:latin typeface="Calibri" charset="0"/>
              <a:ea typeface="Calibri" charset="0"/>
              <a:cs typeface="Calibri" charset="0"/>
            </a:endParaRPr>
          </a:p>
        </p:txBody>
      </p:sp>
      <p:pic>
        <p:nvPicPr>
          <p:cNvPr id="4" name="Afbeelding 3" descr="Afbeelding met tekst, elektronica, schermopname, Besturingssysteem&#10;&#10;Automatisch gegenereerde beschrijving">
            <a:extLst>
              <a:ext uri="{FF2B5EF4-FFF2-40B4-BE49-F238E27FC236}">
                <a16:creationId xmlns:a16="http://schemas.microsoft.com/office/drawing/2014/main" id="{6D0D12AB-70A7-DF04-0FB7-AFE830F05783}"/>
              </a:ext>
            </a:extLst>
          </p:cNvPr>
          <p:cNvPicPr>
            <a:picLocks noChangeAspect="1"/>
          </p:cNvPicPr>
          <p:nvPr/>
        </p:nvPicPr>
        <p:blipFill>
          <a:blip r:embed="rId3"/>
          <a:stretch>
            <a:fillRect/>
          </a:stretch>
        </p:blipFill>
        <p:spPr>
          <a:xfrm>
            <a:off x="7365999" y="2554825"/>
            <a:ext cx="2356746" cy="3480390"/>
          </a:xfrm>
          <a:prstGeom prst="rect">
            <a:avLst/>
          </a:prstGeom>
        </p:spPr>
      </p:pic>
      <p:pic>
        <p:nvPicPr>
          <p:cNvPr id="7" name="Afbeelding 6" descr="Afbeelding met tekst, kleding, computer, person&#10;&#10;Automatisch gegenereerde beschrijving">
            <a:extLst>
              <a:ext uri="{FF2B5EF4-FFF2-40B4-BE49-F238E27FC236}">
                <a16:creationId xmlns:a16="http://schemas.microsoft.com/office/drawing/2014/main" id="{4A270B6B-DE2F-D815-B7F5-8BC3DDDA4E18}"/>
              </a:ext>
            </a:extLst>
          </p:cNvPr>
          <p:cNvPicPr>
            <a:picLocks noChangeAspect="1"/>
          </p:cNvPicPr>
          <p:nvPr/>
        </p:nvPicPr>
        <p:blipFill>
          <a:blip r:embed="rId4"/>
          <a:stretch>
            <a:fillRect/>
          </a:stretch>
        </p:blipFill>
        <p:spPr>
          <a:xfrm>
            <a:off x="9815109" y="2554604"/>
            <a:ext cx="2352289" cy="3480612"/>
          </a:xfrm>
          <a:prstGeom prst="rect">
            <a:avLst/>
          </a:prstGeom>
        </p:spPr>
      </p:pic>
    </p:spTree>
    <p:extLst>
      <p:ext uri="{BB962C8B-B14F-4D97-AF65-F5344CB8AC3E}">
        <p14:creationId xmlns:p14="http://schemas.microsoft.com/office/powerpoint/2010/main" val="1241478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711E-C482-101E-0648-2483B416D50C}"/>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33DF6AF7-B4B0-CF3A-881F-23716F4D95CB}"/>
              </a:ext>
            </a:extLst>
          </p:cNvPr>
          <p:cNvSpPr txBox="1"/>
          <p:nvPr/>
        </p:nvSpPr>
        <p:spPr>
          <a:xfrm>
            <a:off x="725726" y="1576981"/>
            <a:ext cx="8494973" cy="4203913"/>
          </a:xfrm>
          <a:prstGeom prst="rect">
            <a:avLst/>
          </a:prstGeom>
        </p:spPr>
        <p:txBody>
          <a:bodyPr lIns="91440" tIns="45720" rIns="91440" bIns="45720" rtlCol="0" anchor="t">
            <a:normAutofit fontScale="62500" lnSpcReduction="20000"/>
          </a:bodyPr>
          <a:lstStyle/>
          <a:p>
            <a:pPr marL="342900" indent="-342900">
              <a:lnSpc>
                <a:spcPct val="150000"/>
              </a:lnSpc>
              <a:buFont typeface="Arial" panose="020B0604020202020204" pitchFamily="34" charset="0"/>
              <a:buChar char="•"/>
            </a:pPr>
            <a:r>
              <a:rPr lang="nl-NL" sz="2900" dirty="0"/>
              <a:t>Volg de workshop om te oefenen met het toepassen van het VBA+ </a:t>
            </a:r>
            <a:endParaRPr lang="nl-NL" sz="2900" dirty="0">
              <a:ea typeface="Calibri"/>
              <a:cs typeface="Calibri"/>
            </a:endParaRPr>
          </a:p>
          <a:p>
            <a:pPr marL="342900" indent="-342900">
              <a:lnSpc>
                <a:spcPct val="150000"/>
              </a:lnSpc>
              <a:buFont typeface="Arial" panose="020B0604020202020204" pitchFamily="34" charset="0"/>
              <a:buChar char="•"/>
            </a:pPr>
            <a:r>
              <a:rPr lang="nl-NL" sz="2900" dirty="0">
                <a:ea typeface="Calibri"/>
                <a:cs typeface="Calibri"/>
              </a:rPr>
              <a:t>Onderdelen:</a:t>
            </a:r>
          </a:p>
          <a:p>
            <a:pPr lvl="1">
              <a:lnSpc>
                <a:spcPct val="150000"/>
              </a:lnSpc>
              <a:buFont typeface="Courier New"/>
              <a:buChar char="o"/>
            </a:pPr>
            <a:r>
              <a:rPr lang="nl-NL" sz="2900" dirty="0">
                <a:ea typeface="Calibri"/>
                <a:cs typeface="Calibri"/>
              </a:rPr>
              <a:t> Voorbereiding: maak de kennisquiz en e-</a:t>
            </a:r>
            <a:r>
              <a:rPr lang="nl-NL" sz="2900" dirty="0" err="1">
                <a:ea typeface="Calibri"/>
                <a:cs typeface="Calibri"/>
              </a:rPr>
              <a:t>learning</a:t>
            </a:r>
            <a:endParaRPr lang="nl-NL" sz="2900" dirty="0">
              <a:ea typeface="Calibri"/>
              <a:cs typeface="Calibri"/>
            </a:endParaRPr>
          </a:p>
          <a:p>
            <a:pPr lvl="1">
              <a:lnSpc>
                <a:spcPct val="150000"/>
              </a:lnSpc>
              <a:buFont typeface="Courier New"/>
              <a:buChar char="o"/>
            </a:pPr>
            <a:r>
              <a:rPr lang="nl-NL" sz="2900" dirty="0">
                <a:ea typeface="Calibri"/>
                <a:cs typeface="Calibri"/>
              </a:rPr>
              <a:t> Workshopbijeenkomst: 2,5 uur</a:t>
            </a:r>
          </a:p>
          <a:p>
            <a:pPr marL="342900" indent="-342900">
              <a:lnSpc>
                <a:spcPct val="150000"/>
              </a:lnSpc>
              <a:buFont typeface="Arial" panose="020B0604020202020204" pitchFamily="34" charset="0"/>
              <a:buChar char="•"/>
            </a:pPr>
            <a:r>
              <a:rPr lang="nl-NL" sz="2900" dirty="0">
                <a:ea typeface="Calibri"/>
                <a:cs typeface="Calibri"/>
              </a:rPr>
              <a:t>Met een gecertificeerde trainer</a:t>
            </a:r>
            <a:endParaRPr lang="nl-NL" sz="2900" dirty="0"/>
          </a:p>
          <a:p>
            <a:pPr marL="342900" indent="-342900">
              <a:lnSpc>
                <a:spcPct val="150000"/>
              </a:lnSpc>
              <a:buFont typeface="Arial" panose="020B0604020202020204" pitchFamily="34" charset="0"/>
              <a:buChar char="•"/>
            </a:pPr>
            <a:r>
              <a:rPr lang="nl-NL" sz="2900" dirty="0"/>
              <a:t>Minimaal 8 - maximaal 12 deelnemers</a:t>
            </a:r>
            <a:endParaRPr lang="nl-NL" sz="2900" dirty="0">
              <a:ea typeface="Calibri"/>
              <a:cs typeface="Calibri"/>
            </a:endParaRPr>
          </a:p>
          <a:p>
            <a:pPr marL="342900" indent="-342900">
              <a:lnSpc>
                <a:spcPct val="150000"/>
              </a:lnSpc>
              <a:buFont typeface="Arial" panose="020B0604020202020204" pitchFamily="34" charset="0"/>
              <a:buChar char="•"/>
            </a:pPr>
            <a:r>
              <a:rPr lang="nl-NL" sz="2900" dirty="0"/>
              <a:t>Mogelijk zowel digitaal als live op locatie</a:t>
            </a:r>
            <a:endParaRPr lang="nl-NL" sz="2900" dirty="0">
              <a:ea typeface="Calibri"/>
              <a:cs typeface="Calibri"/>
            </a:endParaRPr>
          </a:p>
          <a:p>
            <a:pPr marL="342900" indent="-342900">
              <a:lnSpc>
                <a:spcPct val="150000"/>
              </a:lnSpc>
              <a:buFont typeface="Arial" panose="020B0604020202020204" pitchFamily="34" charset="0"/>
              <a:buChar char="•"/>
            </a:pPr>
            <a:r>
              <a:rPr lang="nl-NL" sz="2900" dirty="0">
                <a:ea typeface="Calibri"/>
                <a:cs typeface="Calibri"/>
              </a:rPr>
              <a:t>Geaccrediteerd voor diverse beroepsgroepen</a:t>
            </a:r>
          </a:p>
          <a:p>
            <a:pPr marL="342900" indent="-342900">
              <a:lnSpc>
                <a:spcPct val="150000"/>
              </a:lnSpc>
              <a:buFont typeface="Arial" panose="020B0604020202020204" pitchFamily="34" charset="0"/>
              <a:buChar char="•"/>
            </a:pPr>
            <a:endParaRPr lang="nl-NL" sz="2900" dirty="0">
              <a:ea typeface="Calibri"/>
              <a:cs typeface="Calibri"/>
            </a:endParaRPr>
          </a:p>
          <a:p>
            <a:pPr>
              <a:lnSpc>
                <a:spcPct val="150000"/>
              </a:lnSpc>
            </a:pPr>
            <a:r>
              <a:rPr lang="nl-NL" sz="2900" dirty="0">
                <a:ea typeface="Calibri"/>
                <a:cs typeface="Calibri"/>
              </a:rPr>
              <a:t>Meer informatie op rookvrijestart.nl/scholing</a:t>
            </a:r>
            <a:endParaRPr lang="nl-NL" sz="2900">
              <a:ea typeface="Calibri" panose="020F0502020204030204"/>
              <a:cs typeface="Calibri" panose="020F0502020204030204"/>
            </a:endParaRPr>
          </a:p>
          <a:p>
            <a:pPr defTabSz="914126">
              <a:lnSpc>
                <a:spcPct val="90000"/>
              </a:lnSpc>
              <a:spcBef>
                <a:spcPts val="1000"/>
              </a:spcBef>
              <a:buClr>
                <a:srgbClr val="F16B82"/>
              </a:buClr>
              <a:defRPr/>
            </a:pPr>
            <a:br>
              <a:rPr lang="nl-NL" sz="2750" b="0" i="0" u="none" strike="noStrike" cap="none" spc="0" normalizeH="0" baseline="0" noProof="0" dirty="0">
                <a:ln>
                  <a:noFill/>
                </a:ln>
                <a:effectLst/>
                <a:uLnTx/>
                <a:uFillTx/>
              </a:rPr>
            </a:br>
            <a:endParaRPr lang="nl-NL" sz="2799" b="0" i="0" u="none" strike="noStrike" cap="none" spc="0" normalizeH="0" baseline="0" noProof="0">
              <a:ln>
                <a:noFill/>
              </a:ln>
              <a:effectLst/>
              <a:uLnTx/>
              <a:uFillTx/>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7C5F11AA-2216-81E5-135B-E4D53E8CC9EF}"/>
              </a:ext>
            </a:extLst>
          </p:cNvPr>
          <p:cNvSpPr>
            <a:spLocks noGrp="1"/>
          </p:cNvSpPr>
          <p:nvPr>
            <p:ph type="title"/>
          </p:nvPr>
        </p:nvSpPr>
        <p:spPr>
          <a:xfrm>
            <a:off x="876302" y="463100"/>
            <a:ext cx="5181600" cy="1325563"/>
          </a:xfrm>
        </p:spPr>
        <p:txBody>
          <a:bodyPr lIns="91440" tIns="45720" rIns="91440" bIns="45720">
            <a:normAutofit/>
          </a:bodyPr>
          <a:lstStyle/>
          <a:p>
            <a:r>
              <a:rPr lang="nl-NL" b="1" i="0" kern="1200">
                <a:latin typeface="Calibri" charset="0"/>
                <a:ea typeface="Calibri" charset="0"/>
                <a:cs typeface="Calibri" charset="0"/>
              </a:rPr>
              <a:t>3. Workshop</a:t>
            </a:r>
          </a:p>
        </p:txBody>
      </p:sp>
      <p:pic>
        <p:nvPicPr>
          <p:cNvPr id="3" name="Afbeelding 2" descr="Afbeelding met persoon, kleding, overdekt, muur&#10;&#10;Automatisch gegenereerde beschrijving">
            <a:extLst>
              <a:ext uri="{FF2B5EF4-FFF2-40B4-BE49-F238E27FC236}">
                <a16:creationId xmlns:a16="http://schemas.microsoft.com/office/drawing/2014/main" id="{0ABCA513-E0A0-F167-1A16-E28626BE966C}"/>
              </a:ext>
            </a:extLst>
          </p:cNvPr>
          <p:cNvPicPr>
            <a:picLocks noChangeAspect="1"/>
          </p:cNvPicPr>
          <p:nvPr/>
        </p:nvPicPr>
        <p:blipFill>
          <a:blip r:embed="rId3"/>
          <a:stretch>
            <a:fillRect/>
          </a:stretch>
        </p:blipFill>
        <p:spPr>
          <a:xfrm>
            <a:off x="9120038" y="1493367"/>
            <a:ext cx="2490360" cy="1819627"/>
          </a:xfrm>
          <a:prstGeom prst="rect">
            <a:avLst/>
          </a:prstGeom>
        </p:spPr>
      </p:pic>
      <p:pic>
        <p:nvPicPr>
          <p:cNvPr id="6" name="Afbeelding 5" descr="Afbeelding met persoon, kleding, muur, overdekt&#10;&#10;Automatisch gegenereerde beschrijving">
            <a:extLst>
              <a:ext uri="{FF2B5EF4-FFF2-40B4-BE49-F238E27FC236}">
                <a16:creationId xmlns:a16="http://schemas.microsoft.com/office/drawing/2014/main" id="{6C5CAE83-4DB5-3804-31CF-07450DA65D98}"/>
              </a:ext>
            </a:extLst>
          </p:cNvPr>
          <p:cNvPicPr>
            <a:picLocks noChangeAspect="1"/>
          </p:cNvPicPr>
          <p:nvPr/>
        </p:nvPicPr>
        <p:blipFill>
          <a:blip r:embed="rId4"/>
          <a:stretch>
            <a:fillRect/>
          </a:stretch>
        </p:blipFill>
        <p:spPr>
          <a:xfrm>
            <a:off x="9120038" y="3545007"/>
            <a:ext cx="2495679" cy="1618816"/>
          </a:xfrm>
          <a:prstGeom prst="rect">
            <a:avLst/>
          </a:prstGeom>
        </p:spPr>
      </p:pic>
    </p:spTree>
    <p:extLst>
      <p:ext uri="{BB962C8B-B14F-4D97-AF65-F5344CB8AC3E}">
        <p14:creationId xmlns:p14="http://schemas.microsoft.com/office/powerpoint/2010/main" val="219202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940E3-6371-7296-20E3-21D568FAE02A}"/>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C3B14DBD-3911-B25B-B306-86B1CA2BD321}"/>
              </a:ext>
            </a:extLst>
          </p:cNvPr>
          <p:cNvSpPr txBox="1"/>
          <p:nvPr/>
        </p:nvSpPr>
        <p:spPr>
          <a:xfrm>
            <a:off x="838201" y="1597025"/>
            <a:ext cx="6150427" cy="4294376"/>
          </a:xfrm>
          <a:prstGeom prst="rect">
            <a:avLst/>
          </a:prstGeom>
        </p:spPr>
        <p:txBody>
          <a:bodyPr lIns="91440" tIns="45720" rIns="91440" bIns="45720" rtlCol="0" anchor="t">
            <a:normAutofit/>
          </a:bodyPr>
          <a:lstStyle/>
          <a:p>
            <a:pPr marL="285750" indent="-285750">
              <a:lnSpc>
                <a:spcPct val="150000"/>
              </a:lnSpc>
              <a:buFont typeface="Arial" panose="020B0604020202020204" pitchFamily="34" charset="0"/>
              <a:buChar char="•"/>
            </a:pPr>
            <a:r>
              <a:rPr lang="nl-NL" sz="1900" dirty="0"/>
              <a:t>Gesprekstips met voorbeeldzinnen</a:t>
            </a:r>
          </a:p>
          <a:p>
            <a:pPr marL="285750" indent="-285750">
              <a:lnSpc>
                <a:spcPct val="150000"/>
              </a:lnSpc>
              <a:buFont typeface="Arial" panose="020B0604020202020204" pitchFamily="34" charset="0"/>
              <a:buChar char="•"/>
            </a:pPr>
            <a:r>
              <a:rPr lang="nl-NL" sz="1900" dirty="0"/>
              <a:t>Ook tips voor een uitgebreider gesprek</a:t>
            </a:r>
            <a:endParaRPr lang="nl-NL" sz="1900" dirty="0">
              <a:ea typeface="Calibri"/>
              <a:cs typeface="Calibri"/>
            </a:endParaRPr>
          </a:p>
          <a:p>
            <a:pPr marL="285750" indent="-285750">
              <a:lnSpc>
                <a:spcPct val="150000"/>
              </a:lnSpc>
              <a:buFont typeface="Arial" panose="020B0604020202020204" pitchFamily="34" charset="0"/>
              <a:buChar char="•"/>
            </a:pPr>
            <a:r>
              <a:rPr lang="nl-NL" sz="1900" dirty="0"/>
              <a:t>4 varianten:</a:t>
            </a:r>
            <a:endParaRPr lang="nl-NL" sz="1900" dirty="0">
              <a:ea typeface="Calibri"/>
              <a:cs typeface="Calibri"/>
            </a:endParaRPr>
          </a:p>
          <a:p>
            <a:pPr marL="628650" lvl="1" indent="-171450">
              <a:lnSpc>
                <a:spcPct val="150000"/>
              </a:lnSpc>
              <a:buFont typeface="Courier New" panose="02070309020205020404" pitchFamily="49" charset="0"/>
              <a:buChar char="o"/>
            </a:pPr>
            <a:r>
              <a:rPr lang="nl-NL" sz="1500" dirty="0"/>
              <a:t>Rookvrij zwanger worden</a:t>
            </a:r>
            <a:endParaRPr lang="nl-NL" sz="1500" dirty="0">
              <a:ea typeface="Calibri"/>
              <a:cs typeface="Calibri"/>
            </a:endParaRPr>
          </a:p>
          <a:p>
            <a:pPr marL="628650" lvl="1" indent="-171450">
              <a:lnSpc>
                <a:spcPct val="150000"/>
              </a:lnSpc>
              <a:buFont typeface="Courier New" panose="02070309020205020404" pitchFamily="49" charset="0"/>
              <a:buChar char="o"/>
            </a:pPr>
            <a:r>
              <a:rPr lang="nl-NL" sz="1500" dirty="0"/>
              <a:t>Rookvrij zwanger</a:t>
            </a:r>
            <a:endParaRPr lang="nl-NL" sz="1500" dirty="0">
              <a:ea typeface="Calibri"/>
              <a:cs typeface="Calibri"/>
            </a:endParaRPr>
          </a:p>
          <a:p>
            <a:pPr marL="628650" lvl="1" indent="-171450">
              <a:lnSpc>
                <a:spcPct val="150000"/>
              </a:lnSpc>
              <a:buFont typeface="Courier New" panose="02070309020205020404" pitchFamily="49" charset="0"/>
              <a:buChar char="o"/>
            </a:pPr>
            <a:r>
              <a:rPr lang="nl-NL" sz="1500" dirty="0"/>
              <a:t>Rookvrij opgroeien - Kraamzorg</a:t>
            </a:r>
            <a:endParaRPr lang="nl-NL" sz="1500" dirty="0">
              <a:ea typeface="Calibri"/>
              <a:cs typeface="Calibri"/>
            </a:endParaRPr>
          </a:p>
          <a:p>
            <a:pPr marL="628650" lvl="1" indent="-171450">
              <a:lnSpc>
                <a:spcPct val="150000"/>
              </a:lnSpc>
              <a:buFont typeface="Courier New" panose="02070309020205020404" pitchFamily="49" charset="0"/>
              <a:buChar char="o"/>
            </a:pPr>
            <a:r>
              <a:rPr lang="nl-NL" sz="1500" dirty="0"/>
              <a:t>Rookvrij opgroeien</a:t>
            </a:r>
            <a:endParaRPr lang="nl-NL" sz="1500" dirty="0">
              <a:ea typeface="Calibri"/>
              <a:cs typeface="Calibri"/>
            </a:endParaRPr>
          </a:p>
          <a:p>
            <a:pPr>
              <a:lnSpc>
                <a:spcPct val="150000"/>
              </a:lnSpc>
            </a:pPr>
            <a:endParaRPr lang="nl-NL" sz="2000"/>
          </a:p>
          <a:p>
            <a:pPr>
              <a:lnSpc>
                <a:spcPct val="150000"/>
              </a:lnSpc>
            </a:pPr>
            <a:r>
              <a:rPr lang="nl-NL" sz="1900" dirty="0"/>
              <a:t>Download of bestel </a:t>
            </a:r>
            <a:r>
              <a:rPr lang="nl-NL" sz="1900" b="1" dirty="0"/>
              <a:t>gratis</a:t>
            </a:r>
            <a:r>
              <a:rPr lang="nl-NL" sz="1900" dirty="0"/>
              <a:t> via rookvrijestart.nl/scholing</a:t>
            </a:r>
            <a:endParaRPr lang="nl-NL" sz="1900" dirty="0">
              <a:ea typeface="Calibri"/>
              <a:cs typeface="Calibri"/>
            </a:endParaRPr>
          </a:p>
          <a:p>
            <a:pPr marR="0" lvl="0" defTabSz="914126" fontAlgn="auto">
              <a:lnSpc>
                <a:spcPct val="90000"/>
              </a:lnSpc>
              <a:spcBef>
                <a:spcPts val="1000"/>
              </a:spcBef>
              <a:spcAft>
                <a:spcPts val="0"/>
              </a:spcAft>
              <a:buClr>
                <a:srgbClr val="F16B82"/>
              </a:buClr>
              <a:buSzTx/>
              <a:tabLst/>
              <a:defRPr/>
            </a:pPr>
            <a:endParaRPr lang="nl-NL" sz="1700" b="0" i="0" u="none" strike="noStrike" cap="none" spc="0" normalizeH="0" baseline="0" noProof="0">
              <a:ln>
                <a:noFill/>
              </a:ln>
              <a:effectLst/>
              <a:uLnTx/>
              <a:uFillTx/>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1700"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351BA834-02F4-29AC-C364-658A66F5C247}"/>
              </a:ext>
            </a:extLst>
          </p:cNvPr>
          <p:cNvSpPr>
            <a:spLocks noGrp="1"/>
          </p:cNvSpPr>
          <p:nvPr>
            <p:ph type="title"/>
          </p:nvPr>
        </p:nvSpPr>
        <p:spPr>
          <a:xfrm>
            <a:off x="838201" y="510646"/>
            <a:ext cx="5181600" cy="1325563"/>
          </a:xfrm>
        </p:spPr>
        <p:txBody>
          <a:bodyPr lIns="91440" tIns="45720" rIns="91440" bIns="45720">
            <a:normAutofit/>
          </a:bodyPr>
          <a:lstStyle/>
          <a:p>
            <a:r>
              <a:rPr lang="nl-NL" b="1" i="0" kern="1200">
                <a:latin typeface="Calibri" charset="0"/>
                <a:ea typeface="Calibri" charset="0"/>
                <a:cs typeface="Calibri" charset="0"/>
              </a:rPr>
              <a:t>4. Gesprekskaarten</a:t>
            </a:r>
          </a:p>
        </p:txBody>
      </p:sp>
      <p:pic>
        <p:nvPicPr>
          <p:cNvPr id="4" name="Afbeelding 3">
            <a:extLst>
              <a:ext uri="{FF2B5EF4-FFF2-40B4-BE49-F238E27FC236}">
                <a16:creationId xmlns:a16="http://schemas.microsoft.com/office/drawing/2014/main" id="{4AE58FFC-5FCA-C47A-A62D-FC5F73DF86BD}"/>
              </a:ext>
            </a:extLst>
          </p:cNvPr>
          <p:cNvPicPr>
            <a:picLocks noChangeAspect="1"/>
          </p:cNvPicPr>
          <p:nvPr/>
        </p:nvPicPr>
        <p:blipFill rotWithShape="1">
          <a:blip r:embed="rId3"/>
          <a:srcRect l="8423" t="12582" r="67000" b="3348"/>
          <a:stretch/>
        </p:blipFill>
        <p:spPr>
          <a:xfrm>
            <a:off x="7906687" y="0"/>
            <a:ext cx="4285313" cy="6120000"/>
          </a:xfrm>
          <a:prstGeom prst="rect">
            <a:avLst/>
          </a:prstGeom>
          <a:noFill/>
        </p:spPr>
      </p:pic>
    </p:spTree>
    <p:extLst>
      <p:ext uri="{BB962C8B-B14F-4D97-AF65-F5344CB8AC3E}">
        <p14:creationId xmlns:p14="http://schemas.microsoft.com/office/powerpoint/2010/main" val="118443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20599-241E-EB12-DF3E-5B6661B6EF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1DDE8D-B2A8-759E-534A-00550E59A9B0}"/>
              </a:ext>
            </a:extLst>
          </p:cNvPr>
          <p:cNvSpPr>
            <a:spLocks noGrp="1"/>
          </p:cNvSpPr>
          <p:nvPr>
            <p:ph type="title"/>
          </p:nvPr>
        </p:nvSpPr>
        <p:spPr>
          <a:xfrm>
            <a:off x="744401" y="474029"/>
            <a:ext cx="10703198" cy="717433"/>
          </a:xfrm>
        </p:spPr>
        <p:txBody>
          <a:bodyPr lIns="91440" tIns="45720" rIns="91440" bIns="45720" anchor="t"/>
          <a:lstStyle/>
          <a:p>
            <a:r>
              <a:rPr lang="nl-NL" sz="4400" dirty="0">
                <a:latin typeface="Calibri"/>
                <a:ea typeface="Calibri"/>
                <a:cs typeface="Calibri"/>
              </a:rPr>
              <a:t>Rookvrije Start is een Gezonde Start</a:t>
            </a:r>
            <a:endParaRPr lang="nl-NL" sz="4000" dirty="0"/>
          </a:p>
        </p:txBody>
      </p:sp>
      <p:sp>
        <p:nvSpPr>
          <p:cNvPr id="4" name="TextBox 3">
            <a:extLst>
              <a:ext uri="{FF2B5EF4-FFF2-40B4-BE49-F238E27FC236}">
                <a16:creationId xmlns:a16="http://schemas.microsoft.com/office/drawing/2014/main" id="{C45975B9-2E92-EE0A-E27A-5F9AB0358683}"/>
              </a:ext>
            </a:extLst>
          </p:cNvPr>
          <p:cNvSpPr txBox="1"/>
          <p:nvPr/>
        </p:nvSpPr>
        <p:spPr>
          <a:xfrm>
            <a:off x="743033" y="1513279"/>
            <a:ext cx="10706759"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1600" dirty="0">
                <a:latin typeface="Trebuchet MS"/>
              </a:rPr>
              <a:t> Rookvrije Start is onderdeel van het programma Gezonde Start. </a:t>
            </a:r>
            <a:endParaRPr lang="en-US" dirty="0">
              <a:latin typeface="Calibri" panose="020F0502020204030204"/>
              <a:ea typeface="Calibri"/>
              <a:cs typeface="Calibri"/>
            </a:endParaRPr>
          </a:p>
          <a:p>
            <a:pPr marL="285750" indent="-285750">
              <a:buFont typeface="Arial"/>
              <a:buChar char="•"/>
            </a:pPr>
            <a:endParaRPr lang="nl-NL" sz="1600" dirty="0">
              <a:latin typeface="Trebuchet MS"/>
            </a:endParaRPr>
          </a:p>
          <a:p>
            <a:pPr marL="285750" indent="-285750">
              <a:buFont typeface="Arial"/>
              <a:buChar char="•"/>
            </a:pPr>
            <a:r>
              <a:rPr lang="nl-NL" sz="1600" dirty="0">
                <a:latin typeface="Trebuchet MS"/>
              </a:rPr>
              <a:t>We hebben aanbod voor het signaleren,</a:t>
            </a:r>
            <a:r>
              <a:rPr lang="nl-NL" sz="1600" b="1" dirty="0">
                <a:solidFill>
                  <a:srgbClr val="F16B82"/>
                </a:solidFill>
                <a:latin typeface="Trebuchet MS"/>
              </a:rPr>
              <a:t> </a:t>
            </a:r>
            <a:r>
              <a:rPr lang="nl-NL" sz="1900" dirty="0">
                <a:ea typeface="Calibri"/>
                <a:cs typeface="Calibri"/>
              </a:rPr>
              <a:t>bespreken en verwijzen op de thema’s:</a:t>
            </a:r>
            <a:endParaRPr lang="en-US">
              <a:ea typeface="Calibri"/>
              <a:cs typeface="Calibri"/>
            </a:endParaRPr>
          </a:p>
          <a:p>
            <a:pPr marL="800100" lvl="1" indent="-342900">
              <a:buFont typeface="Arial"/>
              <a:buChar char="•"/>
            </a:pPr>
            <a:r>
              <a:rPr lang="nl-NL" sz="1900" b="1" dirty="0">
                <a:ea typeface="Calibri"/>
                <a:cs typeface="Calibri"/>
              </a:rPr>
              <a:t>Rookvrije Start</a:t>
            </a:r>
            <a:endParaRPr lang="en-US" dirty="0">
              <a:ea typeface="Calibri"/>
              <a:cs typeface="Calibri"/>
            </a:endParaRPr>
          </a:p>
          <a:p>
            <a:pPr marL="800100" lvl="1" indent="-342900">
              <a:buFont typeface="Arial"/>
              <a:buChar char="•"/>
            </a:pPr>
            <a:r>
              <a:rPr lang="nl-NL" sz="1900" b="1" dirty="0">
                <a:ea typeface="Calibri"/>
                <a:cs typeface="Calibri"/>
              </a:rPr>
              <a:t>Alcoholvrije Start</a:t>
            </a:r>
            <a:endParaRPr lang="en-US" dirty="0">
              <a:ea typeface="Calibri"/>
              <a:cs typeface="Calibri"/>
            </a:endParaRPr>
          </a:p>
          <a:p>
            <a:pPr marL="800100" lvl="1" indent="-342900">
              <a:buFont typeface="Arial"/>
              <a:buChar char="•"/>
            </a:pPr>
            <a:r>
              <a:rPr lang="nl-NL" sz="1900" b="1" dirty="0">
                <a:ea typeface="Calibri"/>
                <a:cs typeface="Calibri"/>
              </a:rPr>
              <a:t>Mentaal Gezonde Start</a:t>
            </a:r>
            <a:r>
              <a:rPr lang="nl-NL" sz="1900" dirty="0">
                <a:ea typeface="Calibri"/>
                <a:cs typeface="Calibri"/>
              </a:rPr>
              <a:t>. </a:t>
            </a:r>
            <a:endParaRPr lang="en-US">
              <a:ea typeface="Calibri"/>
              <a:cs typeface="Calibri"/>
            </a:endParaRPr>
          </a:p>
          <a:p>
            <a:pPr marL="800100" lvl="1" indent="-342900">
              <a:buFont typeface="Arial"/>
              <a:buChar char="•"/>
            </a:pPr>
            <a:endParaRPr lang="nl-NL" sz="1900" dirty="0">
              <a:ea typeface="Calibri"/>
              <a:cs typeface="Calibri"/>
            </a:endParaRPr>
          </a:p>
          <a:p>
            <a:pPr lvl="1"/>
            <a:endParaRPr lang="nl-NL" sz="1900" dirty="0">
              <a:ea typeface="Calibri"/>
              <a:cs typeface="Calibri"/>
            </a:endParaRPr>
          </a:p>
        </p:txBody>
      </p:sp>
      <p:sp>
        <p:nvSpPr>
          <p:cNvPr id="5" name="TextBox 4">
            <a:extLst>
              <a:ext uri="{FF2B5EF4-FFF2-40B4-BE49-F238E27FC236}">
                <a16:creationId xmlns:a16="http://schemas.microsoft.com/office/drawing/2014/main" id="{342B54F9-1165-35E0-B89F-3516A3AADA60}"/>
              </a:ext>
            </a:extLst>
          </p:cNvPr>
          <p:cNvSpPr txBox="1"/>
          <p:nvPr/>
        </p:nvSpPr>
        <p:spPr>
          <a:xfrm>
            <a:off x="741383" y="3459512"/>
            <a:ext cx="809501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1900" dirty="0">
                <a:ea typeface="Calibri" panose="020F0502020204030204"/>
                <a:cs typeface="Calibri" panose="020F0502020204030204"/>
              </a:rPr>
              <a:t>Bekijk het aanbod op gezondestart.nl</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89275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A0288-9DE3-A4F2-CD93-0D47BC7A01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EE15DB-2B49-D3CA-452D-B6FE1F21036F}"/>
              </a:ext>
            </a:extLst>
          </p:cNvPr>
          <p:cNvSpPr>
            <a:spLocks noGrp="1"/>
          </p:cNvSpPr>
          <p:nvPr>
            <p:ph type="title"/>
          </p:nvPr>
        </p:nvSpPr>
        <p:spPr>
          <a:xfrm>
            <a:off x="813888" y="953000"/>
            <a:ext cx="9986663" cy="1325218"/>
          </a:xfrm>
        </p:spPr>
        <p:txBody>
          <a:bodyPr/>
          <a:lstStyle/>
          <a:p>
            <a:pPr algn="ctr"/>
            <a:r>
              <a:rPr lang="nl-NL" sz="5400"/>
              <a:t>Vragen of opmerkingen?</a:t>
            </a:r>
            <a:br>
              <a:rPr lang="nl-NL"/>
            </a:br>
            <a:br>
              <a:rPr lang="nl-NL"/>
            </a:br>
            <a:br>
              <a:rPr lang="nl-NL"/>
            </a:br>
            <a:br>
              <a:rPr lang="nl-NL"/>
            </a:br>
            <a:r>
              <a:rPr lang="nl-NL" sz="3200"/>
              <a:t>Laat het ons weten via </a:t>
            </a:r>
            <a:r>
              <a:rPr lang="nl-NL" sz="3200">
                <a:solidFill>
                  <a:srgbClr val="46B7CE"/>
                </a:solidFill>
                <a:hlinkClick r:id="rId3">
                  <a:extLst>
                    <a:ext uri="{A12FA001-AC4F-418D-AE19-62706E023703}">
                      <ahyp:hlinkClr xmlns:ahyp="http://schemas.microsoft.com/office/drawing/2018/hyperlinkcolor" val="tx"/>
                    </a:ext>
                  </a:extLst>
                </a:hlinkClick>
              </a:rPr>
              <a:t>rookvrijestart@trimbos.nl</a:t>
            </a:r>
            <a:br>
              <a:rPr lang="nl-NL" sz="3200"/>
            </a:br>
            <a:br>
              <a:rPr lang="nl-NL" sz="3200"/>
            </a:br>
            <a:endParaRPr lang="nl-NL" sz="3200"/>
          </a:p>
        </p:txBody>
      </p:sp>
    </p:spTree>
    <p:extLst>
      <p:ext uri="{BB962C8B-B14F-4D97-AF65-F5344CB8AC3E}">
        <p14:creationId xmlns:p14="http://schemas.microsoft.com/office/powerpoint/2010/main" val="40408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8041" y="802007"/>
            <a:ext cx="10515600" cy="1325563"/>
          </a:xfrm>
        </p:spPr>
        <p:txBody>
          <a:bodyPr lIns="91440" tIns="45720" rIns="91440" bIns="45720" anchor="t"/>
          <a:lstStyle/>
          <a:p>
            <a:r>
              <a:rPr lang="nl-NL" sz="4350" dirty="0">
                <a:latin typeface="Calibri"/>
                <a:ea typeface="Calibri"/>
                <a:cs typeface="Calibri"/>
              </a:rPr>
              <a:t>Inhoud</a:t>
            </a:r>
            <a:endParaRPr lang="en-US" dirty="0"/>
          </a:p>
        </p:txBody>
      </p:sp>
      <p:sp>
        <p:nvSpPr>
          <p:cNvPr id="5" name="Rectangle 3"/>
          <p:cNvSpPr txBox="1">
            <a:spLocks noChangeArrowheads="1"/>
          </p:cNvSpPr>
          <p:nvPr/>
        </p:nvSpPr>
        <p:spPr>
          <a:xfrm>
            <a:off x="829410" y="1823116"/>
            <a:ext cx="10512862" cy="4351338"/>
          </a:xfrm>
          <a:prstGeom prst="rect">
            <a:avLst/>
          </a:prstGeom>
        </p:spPr>
        <p:txBody>
          <a:bodyPr lIns="91440" tIns="45720" rIns="91440" bIns="45720" anchor="t"/>
          <a:lstStyle>
            <a:lvl1pPr marL="228531" indent="-228531" algn="l" rtl="0" eaLnBrk="1" fontAlgn="base" hangingPunct="1">
              <a:lnSpc>
                <a:spcPct val="90000"/>
              </a:lnSpc>
              <a:spcBef>
                <a:spcPts val="1000"/>
              </a:spcBef>
              <a:spcAft>
                <a:spcPct val="0"/>
              </a:spcAft>
              <a:buClr>
                <a:srgbClr val="F16B82"/>
              </a:buClr>
              <a:buFont typeface="Arial" panose="020B0604020202020204" pitchFamily="34" charset="0"/>
              <a:buChar char="•"/>
              <a:defRPr sz="2799" kern="1200">
                <a:solidFill>
                  <a:schemeClr val="tx1"/>
                </a:solidFill>
                <a:latin typeface="+mn-lt"/>
                <a:ea typeface="+mn-ea"/>
                <a:cs typeface="+mn-cs"/>
              </a:defRPr>
            </a:lvl1pPr>
            <a:lvl2pPr marL="685594" indent="-228531" algn="l" rtl="0" eaLnBrk="1" fontAlgn="base" hangingPunct="1">
              <a:lnSpc>
                <a:spcPct val="90000"/>
              </a:lnSpc>
              <a:spcBef>
                <a:spcPts val="500"/>
              </a:spcBef>
              <a:spcAft>
                <a:spcPct val="0"/>
              </a:spcAft>
              <a:buClr>
                <a:srgbClr val="F16B82"/>
              </a:buClr>
              <a:buFont typeface="Arial" panose="020B0604020202020204" pitchFamily="34" charset="0"/>
              <a:buChar char="•"/>
              <a:defRPr sz="2399" kern="1200">
                <a:solidFill>
                  <a:schemeClr val="tx1"/>
                </a:solidFill>
                <a:latin typeface="+mn-lt"/>
                <a:ea typeface="+mn-ea"/>
                <a:cs typeface="+mn-cs"/>
              </a:defRPr>
            </a:lvl2pPr>
            <a:lvl3pPr marL="1142657" indent="-228531" algn="l" rtl="0" eaLnBrk="1" fontAlgn="base" hangingPunct="1">
              <a:lnSpc>
                <a:spcPct val="90000"/>
              </a:lnSpc>
              <a:spcBef>
                <a:spcPts val="500"/>
              </a:spcBef>
              <a:spcAft>
                <a:spcPct val="0"/>
              </a:spcAft>
              <a:buClr>
                <a:srgbClr val="F16B82"/>
              </a:buClr>
              <a:buFont typeface="Arial" panose="020B0604020202020204" pitchFamily="34" charset="0"/>
              <a:buChar char="•"/>
              <a:defRPr sz="1999" kern="1200">
                <a:solidFill>
                  <a:schemeClr val="tx1"/>
                </a:solidFill>
                <a:latin typeface="+mn-lt"/>
                <a:ea typeface="+mn-ea"/>
                <a:cs typeface="+mn-cs"/>
              </a:defRPr>
            </a:lvl3pPr>
            <a:lvl4pPr marL="1599720" indent="-228531" algn="l" rtl="0" eaLnBrk="1" fontAlgn="base" hangingPunct="1">
              <a:lnSpc>
                <a:spcPct val="90000"/>
              </a:lnSpc>
              <a:spcBef>
                <a:spcPts val="500"/>
              </a:spcBef>
              <a:spcAft>
                <a:spcPct val="0"/>
              </a:spcAft>
              <a:buClr>
                <a:srgbClr val="F16B82"/>
              </a:buClr>
              <a:buFont typeface="Arial" panose="020B0604020202020204" pitchFamily="34" charset="0"/>
              <a:buChar char="•"/>
              <a:defRPr kern="1200">
                <a:solidFill>
                  <a:schemeClr val="tx1"/>
                </a:solidFill>
                <a:latin typeface="+mn-lt"/>
                <a:ea typeface="+mn-ea"/>
                <a:cs typeface="+mn-cs"/>
              </a:defRPr>
            </a:lvl4pPr>
            <a:lvl5pPr marL="2056783" indent="-228531" algn="l" rtl="0" eaLnBrk="1" fontAlgn="base" hangingPunct="1">
              <a:lnSpc>
                <a:spcPct val="90000"/>
              </a:lnSpc>
              <a:spcBef>
                <a:spcPts val="500"/>
              </a:spcBef>
              <a:spcAft>
                <a:spcPct val="0"/>
              </a:spcAft>
              <a:buClr>
                <a:srgbClr val="F16B82"/>
              </a:buClr>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nl-NL" altLang="nl-NL" sz="2000" dirty="0"/>
              <a:t>Waarom een Rookvrije Start </a:t>
            </a:r>
            <a:endParaRPr lang="nl-NL" altLang="nl-NL" sz="2000">
              <a:ea typeface="Calibri"/>
              <a:cs typeface="Calibri"/>
            </a:endParaRPr>
          </a:p>
          <a:p>
            <a:pPr marL="457200" indent="-457200">
              <a:buFont typeface="Arial" panose="020B0604020202020204" pitchFamily="34" charset="0"/>
              <a:buAutoNum type="arabicPeriod"/>
            </a:pPr>
            <a:r>
              <a:rPr lang="nl-NL" altLang="nl-NL" sz="2000" dirty="0"/>
              <a:t>Risico's van roken vóór, tijdens en na de zwangerschap</a:t>
            </a:r>
            <a:endParaRPr lang="nl-NL" altLang="nl-NL" sz="2000">
              <a:ea typeface="Calibri"/>
              <a:cs typeface="Calibri"/>
            </a:endParaRPr>
          </a:p>
          <a:p>
            <a:pPr marL="457200" indent="-457200">
              <a:buFont typeface="Arial" panose="020B0604020202020204" pitchFamily="34" charset="0"/>
              <a:buAutoNum type="arabicPeriod"/>
            </a:pPr>
            <a:r>
              <a:rPr lang="nl-NL" altLang="nl-NL" sz="2000" dirty="0"/>
              <a:t>Hoe kunnen we zorgen voor een Rookvrije Start</a:t>
            </a:r>
            <a:endParaRPr lang="nl-NL" altLang="nl-NL" sz="2000">
              <a:ea typeface="Calibri"/>
              <a:cs typeface="Calibri"/>
            </a:endParaRPr>
          </a:p>
          <a:p>
            <a:pPr marL="685165" lvl="1" indent="-227965">
              <a:buFont typeface="Courier New" panose="020B0604020202020204" pitchFamily="34" charset="0"/>
              <a:buChar char="o"/>
            </a:pPr>
            <a:r>
              <a:rPr lang="nl-NL" altLang="nl-NL" sz="1800" dirty="0"/>
              <a:t>VBA+ Rookvrije Start</a:t>
            </a:r>
            <a:endParaRPr lang="nl-NL" altLang="nl-NL" sz="1800" dirty="0">
              <a:ea typeface="Calibri"/>
              <a:cs typeface="Calibri"/>
            </a:endParaRPr>
          </a:p>
          <a:p>
            <a:pPr marL="685165" lvl="1" indent="-227965">
              <a:buFont typeface="Courier New" panose="020B0604020202020204" pitchFamily="34" charset="0"/>
              <a:buChar char="o"/>
            </a:pPr>
            <a:r>
              <a:rPr lang="nl-NL" altLang="nl-NL" sz="1800" dirty="0">
                <a:ea typeface="Calibri"/>
                <a:cs typeface="Calibri"/>
              </a:rPr>
              <a:t>Rookvrije Ouders</a:t>
            </a:r>
          </a:p>
          <a:p>
            <a:pPr marL="457200" indent="-457200">
              <a:buFont typeface="Arial" panose="020B0604020202020204" pitchFamily="34" charset="0"/>
              <a:buAutoNum type="arabicPeriod"/>
            </a:pPr>
            <a:r>
              <a:rPr lang="nl-NL" altLang="nl-NL" sz="2000" dirty="0"/>
              <a:t>Scholingsaanbod Rookvrije Start</a:t>
            </a:r>
            <a:endParaRPr lang="nl-NL" altLang="nl-NL" sz="2000" dirty="0">
              <a:ea typeface="Calibri"/>
              <a:cs typeface="Calibri"/>
            </a:endParaRPr>
          </a:p>
        </p:txBody>
      </p:sp>
      <p:pic>
        <p:nvPicPr>
          <p:cNvPr id="3" name="Picture 2">
            <a:extLst>
              <a:ext uri="{FF2B5EF4-FFF2-40B4-BE49-F238E27FC236}">
                <a16:creationId xmlns:a16="http://schemas.microsoft.com/office/drawing/2014/main" id="{B65BDF3C-88B8-3BB5-192E-92909D0B0483}"/>
              </a:ext>
            </a:extLst>
          </p:cNvPr>
          <p:cNvPicPr>
            <a:picLocks noChangeAspect="1"/>
          </p:cNvPicPr>
          <p:nvPr/>
        </p:nvPicPr>
        <p:blipFill>
          <a:blip r:embed="rId3"/>
          <a:stretch>
            <a:fillRect/>
          </a:stretch>
        </p:blipFill>
        <p:spPr>
          <a:xfrm>
            <a:off x="7101840" y="3279899"/>
            <a:ext cx="4947920" cy="2675643"/>
          </a:xfrm>
          <a:prstGeom prst="rect">
            <a:avLst/>
          </a:prstGeom>
        </p:spPr>
      </p:pic>
    </p:spTree>
    <p:extLst>
      <p:ext uri="{BB962C8B-B14F-4D97-AF65-F5344CB8AC3E}">
        <p14:creationId xmlns:p14="http://schemas.microsoft.com/office/powerpoint/2010/main" val="145733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D1EC-537A-932F-D538-436FB47FCD01}"/>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154781C1-8914-EE89-4B7A-9D567D2265F8}"/>
              </a:ext>
            </a:extLst>
          </p:cNvPr>
          <p:cNvSpPr txBox="1"/>
          <p:nvPr/>
        </p:nvSpPr>
        <p:spPr>
          <a:xfrm>
            <a:off x="343397" y="1714591"/>
            <a:ext cx="8777420" cy="4294376"/>
          </a:xfrm>
          <a:prstGeom prst="rect">
            <a:avLst/>
          </a:prstGeom>
        </p:spPr>
        <p:txBody>
          <a:bodyPr lIns="91440" tIns="45720" rIns="91440" bIns="45720" rtlCol="0" anchor="t">
            <a:normAutofit/>
          </a:bodyPr>
          <a:lstStyle/>
          <a:p>
            <a:pPr>
              <a:lnSpc>
                <a:spcPct val="150000"/>
              </a:lnSpc>
            </a:pPr>
            <a:r>
              <a:rPr lang="nl-NL" sz="1550" i="1" dirty="0">
                <a:latin typeface="Calibri"/>
                <a:ea typeface="Calibri"/>
                <a:cs typeface="Calibri"/>
              </a:rPr>
              <a:t>Tabaksrook heeft erg schadelijke gevolgen voor jonge kinderen en baby’s, zelfs als die nog in de buik zitten. </a:t>
            </a:r>
            <a:br>
              <a:rPr lang="nl-NL" sz="1550" i="1" dirty="0">
                <a:latin typeface="Calibri"/>
                <a:ea typeface="Calibri"/>
                <a:cs typeface="Calibri"/>
              </a:rPr>
            </a:br>
            <a:r>
              <a:rPr lang="nl-NL" sz="1550" i="1" dirty="0">
                <a:latin typeface="Calibri"/>
                <a:ea typeface="Calibri"/>
                <a:cs typeface="Calibri"/>
              </a:rPr>
              <a:t>Iedere dag worden er 28 kinderen geboren die deze stoffen in de baarmoeder al binnen hebben gekregen. </a:t>
            </a:r>
          </a:p>
          <a:p>
            <a:pPr marL="457200" indent="-457200">
              <a:lnSpc>
                <a:spcPct val="150000"/>
              </a:lnSpc>
              <a:buFont typeface="Wingdings" panose="020B0604020202020204" pitchFamily="34" charset="0"/>
              <a:buChar char="ü"/>
            </a:pPr>
            <a:endParaRPr lang="nl-NL" sz="1600" dirty="0">
              <a:latin typeface="Calibri"/>
              <a:ea typeface="Calibri"/>
              <a:cs typeface="Calibri"/>
            </a:endParaRPr>
          </a:p>
          <a:p>
            <a:pPr marL="457200" indent="-457200">
              <a:lnSpc>
                <a:spcPct val="150000"/>
              </a:lnSpc>
              <a:buFont typeface="Wingdings" panose="020B0604020202020204" pitchFamily="34" charset="0"/>
              <a:buChar char="ü"/>
            </a:pPr>
            <a:r>
              <a:rPr lang="nl-NL" sz="1700" dirty="0">
                <a:latin typeface="Calibri"/>
                <a:ea typeface="Calibri"/>
                <a:cs typeface="Calibri"/>
              </a:rPr>
              <a:t>(Toekomstige) ouders willen vaak wel stoppen met roken, maar weten niet altijd hoe</a:t>
            </a:r>
          </a:p>
          <a:p>
            <a:pPr marL="457200" indent="-457200">
              <a:lnSpc>
                <a:spcPct val="150000"/>
              </a:lnSpc>
              <a:buFont typeface="Wingdings" panose="020B0604020202020204" pitchFamily="34" charset="0"/>
              <a:buChar char="ü"/>
            </a:pPr>
            <a:r>
              <a:rPr lang="nl-NL" sz="1700" dirty="0">
                <a:latin typeface="Calibri"/>
                <a:ea typeface="Calibri"/>
                <a:cs typeface="Calibri"/>
              </a:rPr>
              <a:t>Uit onderzoek blijkt dat mensen een stopadvies van zorgprofessionals serieus nemen</a:t>
            </a:r>
            <a:endParaRPr lang="nl-NL" sz="1700">
              <a:ea typeface="Calibri"/>
              <a:cs typeface="Calibri"/>
            </a:endParaRPr>
          </a:p>
          <a:p>
            <a:pPr marL="457200" indent="-457200">
              <a:lnSpc>
                <a:spcPct val="150000"/>
              </a:lnSpc>
              <a:buFont typeface="Wingdings" panose="020B0604020202020204" pitchFamily="34" charset="0"/>
              <a:buChar char="ü"/>
            </a:pPr>
            <a:r>
              <a:rPr lang="nl-NL" sz="1700" dirty="0">
                <a:latin typeface="Calibri"/>
                <a:ea typeface="Calibri"/>
                <a:cs typeface="Calibri"/>
              </a:rPr>
              <a:t>Help mee en zorg voor een Rookvrije Start voor ieder kind</a:t>
            </a:r>
            <a:endParaRPr lang="nl-NL" sz="1700"/>
          </a:p>
          <a:p>
            <a:pPr marL="457200" indent="-457200">
              <a:lnSpc>
                <a:spcPct val="150000"/>
              </a:lnSpc>
              <a:buFont typeface="Wingdings" panose="020B0604020202020204" pitchFamily="34" charset="0"/>
              <a:buChar char="ü"/>
            </a:pPr>
            <a:endParaRPr lang="nl-NL" b="0" i="0" u="none" strike="noStrike" cap="none" spc="0" normalizeH="0" baseline="0" noProof="0" dirty="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Font typeface="Wingdings" panose="020B0604020202020204" pitchFamily="34" charset="0"/>
              <a:buChar char="ü"/>
              <a:tabLst/>
              <a:defRPr/>
            </a:pPr>
            <a:endParaRPr lang="nl-NL" sz="2799" b="0" i="0" u="none" strike="noStrike" cap="none" spc="0" normalizeH="0" baseline="0" noProof="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3E10B5FA-1A39-4F3D-A729-21E59435235B}"/>
              </a:ext>
            </a:extLst>
          </p:cNvPr>
          <p:cNvSpPr>
            <a:spLocks noGrp="1"/>
          </p:cNvSpPr>
          <p:nvPr>
            <p:ph type="title"/>
          </p:nvPr>
        </p:nvSpPr>
        <p:spPr>
          <a:xfrm>
            <a:off x="343397" y="648042"/>
            <a:ext cx="10137115" cy="876516"/>
          </a:xfrm>
        </p:spPr>
        <p:txBody>
          <a:bodyPr lIns="91440" tIns="45720" rIns="91440" bIns="45720" anchor="t">
            <a:normAutofit/>
          </a:bodyPr>
          <a:lstStyle/>
          <a:p>
            <a:r>
              <a:rPr lang="nl-NL" sz="4350" dirty="0">
                <a:latin typeface="Calibri"/>
                <a:ea typeface="Calibri"/>
                <a:cs typeface="Calibri"/>
              </a:rPr>
              <a:t>Waarom een Rookvrije Start?</a:t>
            </a:r>
            <a:endParaRPr lang="en-US" dirty="0"/>
          </a:p>
        </p:txBody>
      </p:sp>
      <p:pic>
        <p:nvPicPr>
          <p:cNvPr id="3" name="Picture 2" descr="Campagnepakketten Rookvrije Start">
            <a:extLst>
              <a:ext uri="{FF2B5EF4-FFF2-40B4-BE49-F238E27FC236}">
                <a16:creationId xmlns:a16="http://schemas.microsoft.com/office/drawing/2014/main" id="{5E2B3777-BC41-AEA7-51E7-FB95C65638F4}"/>
              </a:ext>
            </a:extLst>
          </p:cNvPr>
          <p:cNvPicPr>
            <a:picLocks noChangeAspect="1"/>
          </p:cNvPicPr>
          <p:nvPr/>
        </p:nvPicPr>
        <p:blipFill>
          <a:blip r:embed="rId3"/>
          <a:stretch>
            <a:fillRect/>
          </a:stretch>
        </p:blipFill>
        <p:spPr>
          <a:xfrm>
            <a:off x="9116327" y="-73860"/>
            <a:ext cx="3078213" cy="6207992"/>
          </a:xfrm>
          <a:prstGeom prst="rect">
            <a:avLst/>
          </a:prstGeom>
        </p:spPr>
      </p:pic>
    </p:spTree>
    <p:extLst>
      <p:ext uri="{BB962C8B-B14F-4D97-AF65-F5344CB8AC3E}">
        <p14:creationId xmlns:p14="http://schemas.microsoft.com/office/powerpoint/2010/main" val="316994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2A745A-A091-E303-8FD6-4FE8E0E44EA3}"/>
              </a:ext>
            </a:extLst>
          </p:cNvPr>
          <p:cNvSpPr>
            <a:spLocks noGrp="1"/>
          </p:cNvSpPr>
          <p:nvPr>
            <p:ph sz="half" idx="1"/>
          </p:nvPr>
        </p:nvSpPr>
        <p:spPr>
          <a:xfrm>
            <a:off x="591673" y="1287743"/>
            <a:ext cx="10483485" cy="4294376"/>
          </a:xfrm>
        </p:spPr>
        <p:txBody>
          <a:bodyPr lIns="91440" tIns="45720" rIns="91440" bIns="45720" anchor="t"/>
          <a:lstStyle/>
          <a:p>
            <a:pPr marL="0" indent="0">
              <a:buNone/>
            </a:pPr>
            <a:endParaRPr lang="en-US" sz="1900" dirty="0">
              <a:solidFill>
                <a:srgbClr val="000000"/>
              </a:solidFill>
              <a:latin typeface="Calibri"/>
              <a:ea typeface="Calibri" panose="020F0502020204030204"/>
              <a:cs typeface="Calibri" panose="020F0502020204030204"/>
            </a:endParaRPr>
          </a:p>
          <a:p>
            <a:pPr marL="285750" indent="-285750">
              <a:lnSpc>
                <a:spcPct val="100000"/>
              </a:lnSpc>
              <a:spcBef>
                <a:spcPts val="0"/>
              </a:spcBef>
              <a:buFont typeface="Arial,Sans-Serif"/>
              <a:buChar char="•"/>
            </a:pPr>
            <a:endParaRPr lang="en-US" sz="1200" dirty="0">
              <a:latin typeface="Aptos"/>
              <a:ea typeface="Calibri" panose="020F0502020204030204"/>
              <a:cs typeface="Calibri" panose="020F0502020204030204"/>
            </a:endParaRPr>
          </a:p>
          <a:p>
            <a:pPr marL="227965" indent="-227965"/>
            <a:endParaRPr lang="en-US" sz="2750" dirty="0">
              <a:ea typeface="Calibri" panose="020F0502020204030204"/>
              <a:cs typeface="Calibri" panose="020F0502020204030204"/>
            </a:endParaRPr>
          </a:p>
        </p:txBody>
      </p:sp>
      <p:pic>
        <p:nvPicPr>
          <p:cNvPr id="3" name="Picture 2">
            <a:extLst>
              <a:ext uri="{FF2B5EF4-FFF2-40B4-BE49-F238E27FC236}">
                <a16:creationId xmlns:a16="http://schemas.microsoft.com/office/drawing/2014/main" id="{1CDB5FC1-3521-9D63-2156-0F3E5D687EA9}"/>
              </a:ext>
            </a:extLst>
          </p:cNvPr>
          <p:cNvPicPr>
            <a:picLocks noChangeAspect="1"/>
          </p:cNvPicPr>
          <p:nvPr/>
        </p:nvPicPr>
        <p:blipFill>
          <a:blip r:embed="rId3"/>
          <a:srcRect l="5022" t="69" r="6812"/>
          <a:stretch/>
        </p:blipFill>
        <p:spPr>
          <a:xfrm>
            <a:off x="0" y="0"/>
            <a:ext cx="12203443" cy="5347318"/>
          </a:xfrm>
          <a:prstGeom prst="rect">
            <a:avLst/>
          </a:prstGeom>
        </p:spPr>
      </p:pic>
    </p:spTree>
    <p:extLst>
      <p:ext uri="{BB962C8B-B14F-4D97-AF65-F5344CB8AC3E}">
        <p14:creationId xmlns:p14="http://schemas.microsoft.com/office/powerpoint/2010/main" val="2653467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9A33D-E86D-86BF-49E2-E3D51592D865}"/>
              </a:ext>
            </a:extLst>
          </p:cNvPr>
          <p:cNvSpPr>
            <a:spLocks noGrp="1"/>
          </p:cNvSpPr>
          <p:nvPr>
            <p:ph type="title"/>
          </p:nvPr>
        </p:nvSpPr>
        <p:spPr>
          <a:xfrm>
            <a:off x="1413296" y="566412"/>
            <a:ext cx="10605247" cy="1347974"/>
          </a:xfrm>
        </p:spPr>
        <p:txBody>
          <a:bodyPr lIns="91440" tIns="45720" rIns="91440" bIns="45720" anchor="t">
            <a:normAutofit/>
          </a:bodyPr>
          <a:lstStyle/>
          <a:p>
            <a:r>
              <a:rPr lang="en-US" sz="4000" dirty="0">
                <a:latin typeface="Calibri"/>
                <a:ea typeface="Calibri"/>
                <a:cs typeface="Calibri"/>
              </a:rPr>
              <a:t>Risico's van </a:t>
            </a:r>
            <a:r>
              <a:rPr lang="en-US" sz="4000" err="1">
                <a:latin typeface="Calibri"/>
                <a:ea typeface="Calibri"/>
                <a:cs typeface="Calibri"/>
              </a:rPr>
              <a:t>roken</a:t>
            </a:r>
            <a:r>
              <a:rPr lang="en-US" sz="4000" dirty="0">
                <a:latin typeface="Calibri"/>
                <a:ea typeface="Calibri"/>
                <a:cs typeface="Calibri"/>
              </a:rPr>
              <a:t> </a:t>
            </a:r>
            <a:r>
              <a:rPr lang="en-US" sz="4000" err="1">
                <a:latin typeface="Calibri"/>
                <a:ea typeface="Calibri"/>
                <a:cs typeface="Calibri"/>
              </a:rPr>
              <a:t>tijdens</a:t>
            </a:r>
            <a:r>
              <a:rPr lang="en-US" sz="4000" dirty="0">
                <a:latin typeface="Calibri"/>
                <a:ea typeface="Calibri"/>
                <a:cs typeface="Calibri"/>
              </a:rPr>
              <a:t> de </a:t>
            </a:r>
            <a:r>
              <a:rPr lang="en-US" sz="4000" err="1">
                <a:latin typeface="Calibri"/>
                <a:ea typeface="Calibri"/>
                <a:cs typeface="Calibri"/>
              </a:rPr>
              <a:t>zwangerschap</a:t>
            </a:r>
            <a:endParaRPr lang="en-US" sz="4000" b="0">
              <a:latin typeface="Calibri"/>
              <a:ea typeface="Calibri"/>
              <a:cs typeface="Calibri"/>
            </a:endParaRPr>
          </a:p>
          <a:p>
            <a:endParaRPr lang="en-US"/>
          </a:p>
        </p:txBody>
      </p:sp>
      <p:pic>
        <p:nvPicPr>
          <p:cNvPr id="5" name="Picture 4">
            <a:extLst>
              <a:ext uri="{FF2B5EF4-FFF2-40B4-BE49-F238E27FC236}">
                <a16:creationId xmlns:a16="http://schemas.microsoft.com/office/drawing/2014/main" id="{B6E77300-2722-9BA5-31EE-5A8428257F48}"/>
              </a:ext>
            </a:extLst>
          </p:cNvPr>
          <p:cNvPicPr>
            <a:picLocks noChangeAspect="1"/>
          </p:cNvPicPr>
          <p:nvPr/>
        </p:nvPicPr>
        <p:blipFill>
          <a:blip r:embed="rId3"/>
          <a:stretch>
            <a:fillRect/>
          </a:stretch>
        </p:blipFill>
        <p:spPr>
          <a:xfrm>
            <a:off x="2405770" y="1523735"/>
            <a:ext cx="7470107" cy="4351338"/>
          </a:xfrm>
          <a:prstGeom prst="rect">
            <a:avLst/>
          </a:prstGeom>
          <a:noFill/>
        </p:spPr>
      </p:pic>
    </p:spTree>
    <p:extLst>
      <p:ext uri="{BB962C8B-B14F-4D97-AF65-F5344CB8AC3E}">
        <p14:creationId xmlns:p14="http://schemas.microsoft.com/office/powerpoint/2010/main" val="323638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FE002-E8C2-7926-15F0-E17D2FC64C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005DF2-C448-DF84-47EC-CADD803B4D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0366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F4A4-B23B-D7D6-CC0C-BC9ADBE9BA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9BE0E1-F252-B21F-17CF-BF81C50DBDC7}"/>
              </a:ext>
            </a:extLst>
          </p:cNvPr>
          <p:cNvSpPr>
            <a:spLocks noGrp="1"/>
          </p:cNvSpPr>
          <p:nvPr>
            <p:ph type="title"/>
          </p:nvPr>
        </p:nvSpPr>
        <p:spPr>
          <a:xfrm>
            <a:off x="490816" y="591082"/>
            <a:ext cx="11609088" cy="1325563"/>
          </a:xfrm>
        </p:spPr>
        <p:txBody>
          <a:bodyPr lIns="91440" tIns="45720" rIns="91440" bIns="45720" anchor="t">
            <a:normAutofit/>
          </a:bodyPr>
          <a:lstStyle/>
          <a:p>
            <a:r>
              <a:rPr lang="nl-NL" sz="4350" b="1" i="0" kern="1200" dirty="0">
                <a:latin typeface="Calibri"/>
                <a:ea typeface="Calibri"/>
                <a:cs typeface="Calibri"/>
              </a:rPr>
              <a:t>Hoe kunnen we </a:t>
            </a:r>
            <a:r>
              <a:rPr lang="nl-NL" sz="4350" dirty="0">
                <a:latin typeface="Calibri"/>
                <a:ea typeface="Calibri"/>
                <a:cs typeface="Calibri"/>
              </a:rPr>
              <a:t>zorgen voor een Rookvrije Start</a:t>
            </a:r>
            <a:r>
              <a:rPr lang="nl-NL" sz="4350" b="1" i="0" kern="1200" dirty="0">
                <a:latin typeface="Calibri"/>
                <a:ea typeface="Calibri"/>
                <a:cs typeface="Calibri"/>
              </a:rPr>
              <a:t>?</a:t>
            </a:r>
          </a:p>
        </p:txBody>
      </p:sp>
      <p:sp>
        <p:nvSpPr>
          <p:cNvPr id="7" name="Tijdelijke aanduiding voor tekst 6">
            <a:extLst>
              <a:ext uri="{FF2B5EF4-FFF2-40B4-BE49-F238E27FC236}">
                <a16:creationId xmlns:a16="http://schemas.microsoft.com/office/drawing/2014/main" id="{D4001CFD-1459-DCC6-5687-8AF6DDA9AE12}"/>
              </a:ext>
            </a:extLst>
          </p:cNvPr>
          <p:cNvSpPr txBox="1">
            <a:spLocks/>
          </p:cNvSpPr>
          <p:nvPr/>
        </p:nvSpPr>
        <p:spPr>
          <a:xfrm>
            <a:off x="838198" y="2055813"/>
            <a:ext cx="10515599" cy="3240000"/>
          </a:xfrm>
          <a:prstGeom prst="rect">
            <a:avLst/>
          </a:prstGeom>
        </p:spPr>
        <p:txBody>
          <a:bodyPr/>
          <a:lstStyle>
            <a:lvl1pPr marL="228531" indent="-228531" algn="l" defTabSz="914126" rtl="0" eaLnBrk="1" latinLnBrk="0" hangingPunct="1">
              <a:lnSpc>
                <a:spcPct val="90000"/>
              </a:lnSpc>
              <a:spcBef>
                <a:spcPts val="1000"/>
              </a:spcBef>
              <a:buClr>
                <a:srgbClr val="F16B82"/>
              </a:buClr>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Clr>
                <a:srgbClr val="F16B82"/>
              </a:buClr>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Clr>
                <a:srgbClr val="F16B82"/>
              </a:buClr>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Clr>
                <a:srgbClr val="F16B82"/>
              </a:buClr>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Clr>
                <a:srgbClr val="F16B82"/>
              </a:buClr>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nl-NL" sz="3200"/>
          </a:p>
        </p:txBody>
      </p:sp>
      <p:sp>
        <p:nvSpPr>
          <p:cNvPr id="6" name="Tekstvak 5">
            <a:extLst>
              <a:ext uri="{FF2B5EF4-FFF2-40B4-BE49-F238E27FC236}">
                <a16:creationId xmlns:a16="http://schemas.microsoft.com/office/drawing/2014/main" id="{75AF0023-C3F8-9E5D-EB95-88DB0A1BEF52}"/>
              </a:ext>
            </a:extLst>
          </p:cNvPr>
          <p:cNvSpPr txBox="1"/>
          <p:nvPr/>
        </p:nvSpPr>
        <p:spPr>
          <a:xfrm>
            <a:off x="489854" y="1569082"/>
            <a:ext cx="10863943" cy="2354491"/>
          </a:xfrm>
          <a:prstGeom prst="rect">
            <a:avLst/>
          </a:prstGeom>
          <a:noFill/>
        </p:spPr>
        <p:txBody>
          <a:bodyPr wrap="square" lIns="91440" tIns="45720" rIns="91440" bIns="45720" rtlCol="0" anchor="t">
            <a:spAutoFit/>
          </a:bodyPr>
          <a:lstStyle/>
          <a:p>
            <a:pPr marL="285750" indent="-285750">
              <a:buFont typeface="Arial"/>
              <a:buChar char="•"/>
            </a:pPr>
            <a:endParaRPr lang="nl-NL" dirty="0">
              <a:latin typeface="Calibri" panose="020F0502020204030204"/>
              <a:ea typeface="Calibri" panose="020F0502020204030204"/>
              <a:cs typeface="Calibri"/>
            </a:endParaRPr>
          </a:p>
          <a:p>
            <a:pPr marL="342900" indent="-342900">
              <a:buFont typeface="Arial" panose="020B0604020202020204" pitchFamily="34" charset="0"/>
              <a:buChar char="•"/>
            </a:pPr>
            <a:r>
              <a:rPr lang="nl-NL" sz="1900" b="1" dirty="0">
                <a:latin typeface="Calibri" panose="020F0502020204030204"/>
                <a:cs typeface="Calibri"/>
              </a:rPr>
              <a:t>Bespreek roken</a:t>
            </a:r>
            <a:r>
              <a:rPr kumimoji="0" lang="nl-NL" sz="1900" u="none" strike="noStrike" kern="1200" cap="none" spc="0" normalizeH="0" baseline="0" noProof="0" dirty="0">
                <a:ln>
                  <a:noFill/>
                </a:ln>
                <a:effectLst/>
                <a:uLnTx/>
                <a:uFillTx/>
                <a:latin typeface="Calibri" panose="020F0502020204030204"/>
                <a:ea typeface="+mn-ea"/>
                <a:cs typeface="Calibri"/>
              </a:rPr>
              <a:t> op een effectieve manier en </a:t>
            </a:r>
            <a:r>
              <a:rPr lang="nl-NL" sz="1900" dirty="0">
                <a:latin typeface="Calibri" panose="020F0502020204030204"/>
                <a:cs typeface="Calibri"/>
              </a:rPr>
              <a:t>geef een</a:t>
            </a:r>
            <a:r>
              <a:rPr kumimoji="0" lang="nl-NL" sz="1900" u="none" strike="noStrike" kern="1200" cap="none" spc="0" normalizeH="0" baseline="0" noProof="0" dirty="0">
                <a:ln>
                  <a:noFill/>
                </a:ln>
                <a:effectLst/>
                <a:uLnTx/>
                <a:uFillTx/>
                <a:latin typeface="Calibri" panose="020F0502020204030204"/>
                <a:ea typeface="+mn-ea"/>
                <a:cs typeface="Calibri"/>
              </a:rPr>
              <a:t> (kort) stopadvies: VBA+ Rookvrije Start</a:t>
            </a:r>
            <a:endParaRPr lang="nl-NL" sz="1900" dirty="0">
              <a:latin typeface="Calibri" panose="020F0502020204030204"/>
              <a:ea typeface="Calibri"/>
              <a:cs typeface="Calibri"/>
            </a:endParaRPr>
          </a:p>
          <a:p>
            <a:pPr marL="342900" indent="-342900">
              <a:buFont typeface="Arial" panose="020B0604020202020204" pitchFamily="34" charset="0"/>
              <a:buChar char="•"/>
            </a:pPr>
            <a:endParaRPr lang="nl-NL" sz="1900" dirty="0">
              <a:ea typeface="Calibri"/>
              <a:cs typeface="Calibri"/>
            </a:endParaRPr>
          </a:p>
          <a:p>
            <a:pPr marL="342900" indent="-342900">
              <a:buFont typeface="Arial" panose="020B0604020202020204" pitchFamily="34" charset="0"/>
              <a:buChar char="•"/>
            </a:pPr>
            <a:r>
              <a:rPr lang="nl-NL" sz="1900" b="1" dirty="0">
                <a:latin typeface="Calibri" panose="020F0502020204030204"/>
                <a:cs typeface="Calibri"/>
              </a:rPr>
              <a:t>Verwijs warm</a:t>
            </a:r>
            <a:r>
              <a:rPr lang="nl-NL" sz="1900" b="1" i="1" dirty="0">
                <a:latin typeface="Calibri" panose="020F0502020204030204"/>
                <a:cs typeface="Calibri"/>
              </a:rPr>
              <a:t> </a:t>
            </a:r>
            <a:r>
              <a:rPr lang="nl-NL" sz="1900" dirty="0">
                <a:latin typeface="Calibri" panose="020F0502020204030204"/>
                <a:cs typeface="Calibri"/>
              </a:rPr>
              <a:t>door</a:t>
            </a:r>
            <a:r>
              <a:rPr kumimoji="0" lang="nl-NL" sz="1900" i="0" u="none" strike="noStrike" kern="1200" cap="none" spc="0" normalizeH="0" baseline="0" noProof="0" dirty="0">
                <a:ln>
                  <a:noFill/>
                </a:ln>
                <a:effectLst/>
                <a:uLnTx/>
                <a:uFillTx/>
                <a:latin typeface="Calibri" panose="020F0502020204030204"/>
                <a:ea typeface="+mn-ea"/>
                <a:cs typeface="Calibri"/>
              </a:rPr>
              <a:t> naar effectieve SMR-hulp (bv. Rookvrije Ouders)</a:t>
            </a:r>
            <a:endParaRPr kumimoji="0" lang="en-US" sz="1900" i="0" u="none" strike="noStrike" kern="1200" cap="none" spc="0" normalizeH="0" baseline="0" noProof="0" dirty="0">
              <a:ln>
                <a:noFill/>
              </a:ln>
              <a:effectLst/>
              <a:uLnTx/>
              <a:uFillTx/>
              <a:latin typeface="Calibri" panose="020F0502020204030204"/>
              <a:ea typeface="+mn-ea"/>
              <a:cs typeface="Calibri"/>
            </a:endParaRPr>
          </a:p>
          <a:p>
            <a:endParaRPr kumimoji="0" lang="nl-NL" sz="1800" b="1" i="0" u="none" strike="noStrike" kern="1200" cap="none" spc="0" normalizeH="0" baseline="0" noProof="0" dirty="0">
              <a:ln>
                <a:noFill/>
              </a:ln>
              <a:effectLst/>
              <a:uLnTx/>
              <a:uFillTx/>
              <a:latin typeface="Calibri" panose="020F0502020204030204"/>
              <a:ea typeface="+mn-ea"/>
              <a:cs typeface="+mn-cs"/>
            </a:endParaRPr>
          </a:p>
          <a:p>
            <a:endParaRPr kumimoji="0" lang="en-US" sz="1800" b="1" i="0" u="none" strike="noStrike" kern="1200" cap="none" spc="0" normalizeH="0" baseline="0" noProof="0" dirty="0">
              <a:ln>
                <a:noFill/>
              </a:ln>
              <a:effectLst/>
              <a:uLnTx/>
              <a:uFillTx/>
              <a:latin typeface="Calibri" panose="020F0502020204030204"/>
              <a:ea typeface="+mn-ea"/>
              <a:cs typeface="Calibri"/>
            </a:endParaRPr>
          </a:p>
          <a:p>
            <a:endParaRPr lang="nl-NL" dirty="0"/>
          </a:p>
          <a:p>
            <a:endParaRPr lang="nl-NL" dirty="0"/>
          </a:p>
        </p:txBody>
      </p:sp>
      <p:pic>
        <p:nvPicPr>
          <p:cNvPr id="9" name="Afbeelding 8" descr="Afbeelding met persoon, muur, kleding, overdekt&#10;&#10;Automatisch gegenereerde beschrijving">
            <a:extLst>
              <a:ext uri="{FF2B5EF4-FFF2-40B4-BE49-F238E27FC236}">
                <a16:creationId xmlns:a16="http://schemas.microsoft.com/office/drawing/2014/main" id="{47BF219A-8251-9713-A357-3B56A4080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825" y="3706982"/>
            <a:ext cx="3434170" cy="2280503"/>
          </a:xfrm>
          <a:prstGeom prst="rect">
            <a:avLst/>
          </a:prstGeom>
        </p:spPr>
      </p:pic>
      <p:pic>
        <p:nvPicPr>
          <p:cNvPr id="13" name="Afbeelding 12" descr="Afbeelding met persoon, overdekt, kleding, comfort&#10;&#10;Automatisch gegenereerde beschrijving">
            <a:extLst>
              <a:ext uri="{FF2B5EF4-FFF2-40B4-BE49-F238E27FC236}">
                <a16:creationId xmlns:a16="http://schemas.microsoft.com/office/drawing/2014/main" id="{75FE9C29-0ABB-CBDB-49E8-DB29972B1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657" y="3706982"/>
            <a:ext cx="3418111" cy="2278741"/>
          </a:xfrm>
          <a:prstGeom prst="rect">
            <a:avLst/>
          </a:prstGeom>
        </p:spPr>
      </p:pic>
    </p:spTree>
    <p:extLst>
      <p:ext uri="{BB962C8B-B14F-4D97-AF65-F5344CB8AC3E}">
        <p14:creationId xmlns:p14="http://schemas.microsoft.com/office/powerpoint/2010/main" val="16921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55AF-EBFB-706A-B53D-1EDB24B6D01A}"/>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026B3D2-EF81-393F-7975-4D216C2B6B42}"/>
              </a:ext>
            </a:extLst>
          </p:cNvPr>
          <p:cNvSpPr txBox="1"/>
          <p:nvPr/>
        </p:nvSpPr>
        <p:spPr>
          <a:xfrm>
            <a:off x="653686" y="1777778"/>
            <a:ext cx="8948056" cy="4294376"/>
          </a:xfrm>
          <a:prstGeom prst="rect">
            <a:avLst/>
          </a:prstGeom>
        </p:spPr>
        <p:txBody>
          <a:bodyPr lIns="91440" tIns="45720" rIns="91440" bIns="45720" rtlCol="0" anchor="t">
            <a:normAutofit/>
          </a:bodyPr>
          <a:lstStyle/>
          <a:p>
            <a:pPr marL="285750" indent="-285750">
              <a:lnSpc>
                <a:spcPct val="115000"/>
              </a:lnSpc>
              <a:buFont typeface="Arial" panose="020B0604020202020204" pitchFamily="34" charset="0"/>
              <a:buChar char="•"/>
            </a:pPr>
            <a:r>
              <a:rPr lang="nl-NL" sz="1900" dirty="0">
                <a:latin typeface="Calibri"/>
                <a:ea typeface="Calibri"/>
                <a:cs typeface="Arial"/>
              </a:rPr>
              <a:t>Het </a:t>
            </a:r>
            <a:r>
              <a:rPr lang="nl-NL" sz="1900" b="1" err="1">
                <a:latin typeface="Calibri"/>
                <a:ea typeface="Calibri"/>
                <a:cs typeface="Arial"/>
              </a:rPr>
              <a:t>Very</a:t>
            </a:r>
            <a:r>
              <a:rPr lang="nl-NL" sz="1900" b="1" dirty="0">
                <a:latin typeface="Calibri"/>
                <a:ea typeface="Calibri"/>
                <a:cs typeface="Arial"/>
              </a:rPr>
              <a:t> Brief </a:t>
            </a:r>
            <a:r>
              <a:rPr lang="nl-NL" sz="1900" b="1" err="1">
                <a:latin typeface="Calibri"/>
                <a:ea typeface="Calibri"/>
                <a:cs typeface="Arial"/>
              </a:rPr>
              <a:t>Advice</a:t>
            </a:r>
            <a:r>
              <a:rPr lang="nl-NL" sz="1900" b="1" dirty="0">
                <a:latin typeface="Calibri"/>
                <a:ea typeface="Calibri"/>
                <a:cs typeface="Arial"/>
              </a:rPr>
              <a:t> plus</a:t>
            </a:r>
            <a:r>
              <a:rPr lang="nl-NL" sz="1900" dirty="0">
                <a:latin typeface="Calibri"/>
                <a:ea typeface="Calibri"/>
                <a:cs typeface="Arial"/>
              </a:rPr>
              <a:t> (VBA+) Rookvrije Start is een stopadvies in 3 stappen: </a:t>
            </a:r>
            <a:endParaRPr lang="en-US">
              <a:latin typeface="Calibri"/>
              <a:ea typeface="Calibri"/>
            </a:endParaRPr>
          </a:p>
          <a:p>
            <a:pPr marL="400050" lvl="1">
              <a:lnSpc>
                <a:spcPct val="114999"/>
              </a:lnSpc>
            </a:pPr>
            <a:r>
              <a:rPr lang="nl-NL" sz="1900" dirty="0">
                <a:solidFill>
                  <a:srgbClr val="E96D93"/>
                </a:solidFill>
                <a:latin typeface="Calibri"/>
                <a:ea typeface="Calibri"/>
                <a:cs typeface="Arial"/>
              </a:rPr>
              <a:t>Stap 1: vraag</a:t>
            </a:r>
            <a:endParaRPr lang="nl-NL">
              <a:latin typeface="Calibri"/>
            </a:endParaRPr>
          </a:p>
          <a:p>
            <a:pPr marL="400050" lvl="1">
              <a:lnSpc>
                <a:spcPct val="114999"/>
              </a:lnSpc>
            </a:pPr>
            <a:r>
              <a:rPr lang="nl-NL" sz="1900" dirty="0">
                <a:solidFill>
                  <a:srgbClr val="E96D93"/>
                </a:solidFill>
                <a:latin typeface="Calibri"/>
                <a:ea typeface="Calibri"/>
                <a:cs typeface="Arial"/>
              </a:rPr>
              <a:t>Stap 2: vertel </a:t>
            </a:r>
            <a:endParaRPr lang="nl-NL">
              <a:latin typeface="Calibri"/>
            </a:endParaRPr>
          </a:p>
          <a:p>
            <a:pPr marL="400050" lvl="1">
              <a:lnSpc>
                <a:spcPct val="114999"/>
              </a:lnSpc>
            </a:pPr>
            <a:r>
              <a:rPr lang="nl-NL" sz="1900" dirty="0">
                <a:solidFill>
                  <a:srgbClr val="E96D93"/>
                </a:solidFill>
                <a:latin typeface="Calibri"/>
                <a:ea typeface="Calibri"/>
                <a:cs typeface="Arial"/>
              </a:rPr>
              <a:t>Stap 3: verwijs warm</a:t>
            </a:r>
            <a:endParaRPr lang="nl-NL">
              <a:latin typeface="Calibri"/>
            </a:endParaRPr>
          </a:p>
          <a:p>
            <a:pPr marL="685800" lvl="1" indent="-285750">
              <a:lnSpc>
                <a:spcPct val="114999"/>
              </a:lnSpc>
              <a:buFont typeface="Arial" panose="020B0604020202020204" pitchFamily="34" charset="0"/>
              <a:buChar char="•"/>
            </a:pPr>
            <a:endParaRPr lang="nl-NL" sz="1900" dirty="0">
              <a:solidFill>
                <a:srgbClr val="E96D93"/>
              </a:solidFill>
              <a:latin typeface="Calibri"/>
              <a:ea typeface="Calibri"/>
              <a:cs typeface="Arial"/>
            </a:endParaRPr>
          </a:p>
          <a:p>
            <a:pPr marL="285750" indent="-285750">
              <a:lnSpc>
                <a:spcPct val="114999"/>
              </a:lnSpc>
              <a:buFont typeface="Arial" panose="020B0604020202020204" pitchFamily="34" charset="0"/>
              <a:buChar char="•"/>
            </a:pPr>
            <a:r>
              <a:rPr lang="nl-NL" sz="1900" dirty="0">
                <a:latin typeface="Calibri"/>
                <a:ea typeface="Calibri"/>
                <a:cs typeface="Calibri"/>
              </a:rPr>
              <a:t>Het VBA+ Rookvrije Start is kort, effectief en makkelijk te leren</a:t>
            </a:r>
            <a:endParaRPr lang="nl-NL"/>
          </a:p>
          <a:p>
            <a:pPr marL="285750" indent="-285750">
              <a:lnSpc>
                <a:spcPct val="114999"/>
              </a:lnSpc>
              <a:buFont typeface="Arial" panose="020B0604020202020204" pitchFamily="34" charset="0"/>
              <a:buChar char="•"/>
            </a:pPr>
            <a:endParaRPr lang="nl-NL" sz="1900" dirty="0">
              <a:latin typeface="Calibri"/>
              <a:ea typeface="Calibri"/>
              <a:cs typeface="Calibri"/>
            </a:endParaRPr>
          </a:p>
          <a:p>
            <a:pPr marL="285750" indent="-285750">
              <a:lnSpc>
                <a:spcPct val="114999"/>
              </a:lnSpc>
              <a:buFont typeface="Arial" panose="020B0604020202020204" pitchFamily="34" charset="0"/>
              <a:buChar char="•"/>
            </a:pPr>
            <a:r>
              <a:rPr lang="nl-NL" sz="1900" dirty="0">
                <a:latin typeface="Calibri"/>
                <a:ea typeface="Calibri"/>
                <a:cs typeface="Calibri"/>
              </a:rPr>
              <a:t>Leer het VBA+ Rookvrije Start toepassen met het </a:t>
            </a:r>
            <a:br>
              <a:rPr lang="nl-NL" sz="1900" dirty="0">
                <a:latin typeface="Calibri"/>
                <a:ea typeface="Calibri"/>
              </a:rPr>
            </a:br>
            <a:r>
              <a:rPr lang="nl-NL" sz="1900" dirty="0">
                <a:latin typeface="Calibri"/>
                <a:ea typeface="Calibri"/>
                <a:cs typeface="Calibri"/>
              </a:rPr>
              <a:t>scholingsaanbod</a:t>
            </a:r>
            <a:br>
              <a:rPr lang="nl-NL" sz="2750" b="0" i="0" u="none" strike="noStrike" cap="none" spc="0" normalizeH="0" baseline="0" noProof="0" dirty="0">
                <a:ln>
                  <a:noFill/>
                </a:ln>
                <a:effectLst/>
                <a:uLnTx/>
                <a:uFillTx/>
              </a:rPr>
            </a:br>
            <a:endParaRPr lang="nl-NL" sz="2750" b="0" i="0" u="none" strike="noStrike" cap="none" spc="0" normalizeH="0" baseline="0" noProof="0">
              <a:ln>
                <a:noFill/>
              </a:ln>
              <a:effectLst/>
              <a:uLnTx/>
              <a:uFillTx/>
              <a:ea typeface="Calibri"/>
              <a:cs typeface="Calibri"/>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dirty="0">
              <a:ln>
                <a:noFill/>
              </a:ln>
              <a:effectLst/>
              <a:uLnTx/>
              <a:uFillTx/>
              <a:ea typeface="Calibri" panose="020F0502020204030204"/>
              <a:cs typeface="Calibri" panose="020F0502020204030204"/>
            </a:endParaRPr>
          </a:p>
          <a:p>
            <a:pPr marL="227965" marR="0" lvl="0" indent="-227965" defTabSz="914126" fontAlgn="auto">
              <a:lnSpc>
                <a:spcPct val="90000"/>
              </a:lnSpc>
              <a:spcBef>
                <a:spcPts val="1000"/>
              </a:spcBef>
              <a:spcAft>
                <a:spcPts val="0"/>
              </a:spcAft>
              <a:buClr>
                <a:srgbClr val="F16B82"/>
              </a:buClr>
              <a:buSzTx/>
              <a:buFont typeface="Arial" panose="020B0604020202020204" pitchFamily="34" charset="0"/>
              <a:buChar char="•"/>
              <a:tabLst/>
              <a:defRPr/>
            </a:pPr>
            <a:endParaRPr lang="nl-NL" sz="2799" b="0" i="0" u="none" strike="noStrike" cap="none" spc="0" normalizeH="0" baseline="0" noProof="0" dirty="0">
              <a:ln>
                <a:noFill/>
              </a:ln>
              <a:effectLst/>
              <a:uLnTx/>
              <a:uFillTx/>
              <a:ea typeface="Calibri" panose="020F0502020204030204"/>
              <a:cs typeface="Calibri" panose="020F0502020204030204"/>
            </a:endParaRPr>
          </a:p>
        </p:txBody>
      </p:sp>
      <p:sp>
        <p:nvSpPr>
          <p:cNvPr id="2" name="Titel 1">
            <a:extLst>
              <a:ext uri="{FF2B5EF4-FFF2-40B4-BE49-F238E27FC236}">
                <a16:creationId xmlns:a16="http://schemas.microsoft.com/office/drawing/2014/main" id="{7B380F68-0F45-829D-02F1-3F3FBC993101}"/>
              </a:ext>
            </a:extLst>
          </p:cNvPr>
          <p:cNvSpPr>
            <a:spLocks noGrp="1"/>
          </p:cNvSpPr>
          <p:nvPr>
            <p:ph type="title"/>
          </p:nvPr>
        </p:nvSpPr>
        <p:spPr>
          <a:xfrm>
            <a:off x="653686" y="581296"/>
            <a:ext cx="8349341" cy="1325563"/>
          </a:xfrm>
        </p:spPr>
        <p:txBody>
          <a:bodyPr lIns="91440" tIns="45720" rIns="91440" bIns="45720">
            <a:normAutofit/>
          </a:bodyPr>
          <a:lstStyle/>
          <a:p>
            <a:r>
              <a:rPr lang="nl-NL" b="1" i="0" kern="1200">
                <a:latin typeface="Calibri" charset="0"/>
                <a:ea typeface="Calibri" charset="0"/>
                <a:cs typeface="Calibri" charset="0"/>
              </a:rPr>
              <a:t>Wat is het VBA+ Rookvrije Start?</a:t>
            </a:r>
          </a:p>
        </p:txBody>
      </p:sp>
      <p:pic>
        <p:nvPicPr>
          <p:cNvPr id="6" name="Snippet #3 promotievideo VBA+ (toekomstige ouders)_HD_0924 (1)">
            <a:hlinkClick r:id="" action="ppaction://media"/>
            <a:extLst>
              <a:ext uri="{FF2B5EF4-FFF2-40B4-BE49-F238E27FC236}">
                <a16:creationId xmlns:a16="http://schemas.microsoft.com/office/drawing/2014/main" id="{B4889939-6978-F084-7B74-40D4EC3C4D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77521" y="2895599"/>
            <a:ext cx="4648442" cy="2609466"/>
          </a:xfrm>
          <a:prstGeom prst="rect">
            <a:avLst/>
          </a:prstGeom>
        </p:spPr>
      </p:pic>
    </p:spTree>
    <p:extLst>
      <p:ext uri="{BB962C8B-B14F-4D97-AF65-F5344CB8AC3E}">
        <p14:creationId xmlns:p14="http://schemas.microsoft.com/office/powerpoint/2010/main" val="1011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0B7C0B45-8B8E-F0B7-C051-6A5773860D1B}"/>
              </a:ext>
            </a:extLst>
          </p:cNvPr>
          <p:cNvSpPr>
            <a:spLocks noGrp="1"/>
          </p:cNvSpPr>
          <p:nvPr>
            <p:ph sz="half" idx="1"/>
          </p:nvPr>
        </p:nvSpPr>
        <p:spPr>
          <a:xfrm>
            <a:off x="615034" y="1713144"/>
            <a:ext cx="10560423" cy="4294376"/>
          </a:xfrm>
        </p:spPr>
        <p:txBody>
          <a:bodyPr lIns="91440" tIns="45720" rIns="91440" bIns="45720" anchor="t"/>
          <a:lstStyle/>
          <a:p>
            <a:pPr marL="227965" indent="-227965"/>
            <a:r>
              <a:rPr lang="en-US" sz="1900" dirty="0" err="1">
                <a:ea typeface="+mn-lt"/>
                <a:cs typeface="+mn-lt"/>
              </a:rPr>
              <a:t>Digitale</a:t>
            </a:r>
            <a:r>
              <a:rPr lang="en-US" sz="1900" dirty="0">
                <a:ea typeface="+mn-lt"/>
                <a:cs typeface="+mn-lt"/>
              </a:rPr>
              <a:t> </a:t>
            </a:r>
            <a:r>
              <a:rPr lang="en-US" sz="1900" dirty="0" err="1">
                <a:ea typeface="+mn-lt"/>
                <a:cs typeface="+mn-lt"/>
              </a:rPr>
              <a:t>verwijsmogelijkheid</a:t>
            </a:r>
            <a:r>
              <a:rPr lang="en-US" sz="1900" dirty="0">
                <a:ea typeface="+mn-lt"/>
                <a:cs typeface="+mn-lt"/>
              </a:rPr>
              <a:t>, </a:t>
            </a:r>
            <a:r>
              <a:rPr lang="en-US" sz="1900" dirty="0" err="1">
                <a:ea typeface="+mn-lt"/>
                <a:cs typeface="+mn-lt"/>
              </a:rPr>
              <a:t>verwijzen</a:t>
            </a:r>
            <a:r>
              <a:rPr lang="en-US" sz="1900" dirty="0">
                <a:ea typeface="+mn-lt"/>
                <a:cs typeface="+mn-lt"/>
              </a:rPr>
              <a:t> </a:t>
            </a:r>
            <a:r>
              <a:rPr lang="en-US" sz="1900" dirty="0" err="1">
                <a:ea typeface="+mn-lt"/>
                <a:cs typeface="+mn-lt"/>
              </a:rPr>
              <a:t>kan</a:t>
            </a:r>
            <a:r>
              <a:rPr lang="en-US" sz="1900" dirty="0">
                <a:ea typeface="+mn-lt"/>
                <a:cs typeface="+mn-lt"/>
              </a:rPr>
              <a:t> via rookvrijeouders.nl</a:t>
            </a:r>
            <a:endParaRPr lang="en-US" sz="1900" dirty="0" err="1">
              <a:ea typeface="+mn-lt"/>
              <a:cs typeface="+mn-lt"/>
            </a:endParaRPr>
          </a:p>
          <a:p>
            <a:pPr marL="227965" indent="-227965"/>
            <a:r>
              <a:rPr lang="en-US" sz="1900" dirty="0" err="1">
                <a:ea typeface="+mn-lt"/>
                <a:cs typeface="+mn-lt"/>
              </a:rPr>
              <a:t>Telefonische</a:t>
            </a:r>
            <a:r>
              <a:rPr lang="en-US" sz="1900" dirty="0">
                <a:ea typeface="+mn-lt"/>
                <a:cs typeface="+mn-lt"/>
              </a:rPr>
              <a:t> coaching </a:t>
            </a:r>
            <a:r>
              <a:rPr lang="en-US" sz="1900" dirty="0" err="1">
                <a:ea typeface="+mn-lt"/>
                <a:cs typeface="+mn-lt"/>
              </a:rPr>
              <a:t>bij</a:t>
            </a:r>
            <a:r>
              <a:rPr lang="en-US" sz="1900" dirty="0">
                <a:ea typeface="+mn-lt"/>
                <a:cs typeface="+mn-lt"/>
              </a:rPr>
              <a:t> het </a:t>
            </a:r>
            <a:r>
              <a:rPr lang="en-US" sz="1900" dirty="0" err="1">
                <a:ea typeface="+mn-lt"/>
                <a:cs typeface="+mn-lt"/>
              </a:rPr>
              <a:t>stoppen</a:t>
            </a:r>
            <a:r>
              <a:rPr lang="en-US" sz="1900" dirty="0">
                <a:ea typeface="+mn-lt"/>
                <a:cs typeface="+mn-lt"/>
              </a:rPr>
              <a:t> met </a:t>
            </a:r>
            <a:r>
              <a:rPr lang="en-US" sz="1900" dirty="0" err="1">
                <a:ea typeface="+mn-lt"/>
                <a:cs typeface="+mn-lt"/>
              </a:rPr>
              <a:t>roken</a:t>
            </a:r>
            <a:endParaRPr lang="en-US" sz="1900" dirty="0">
              <a:ea typeface="Calibri"/>
              <a:cs typeface="Calibri"/>
            </a:endParaRPr>
          </a:p>
          <a:p>
            <a:pPr marL="227965" indent="-227965"/>
            <a:r>
              <a:rPr lang="en-US" sz="1900" dirty="0">
                <a:ea typeface="+mn-lt"/>
                <a:cs typeface="+mn-lt"/>
              </a:rPr>
              <a:t>De coaching is </a:t>
            </a:r>
            <a:r>
              <a:rPr lang="en-US" sz="1900" dirty="0" err="1">
                <a:ea typeface="+mn-lt"/>
                <a:cs typeface="+mn-lt"/>
              </a:rPr>
              <a:t>specifiek</a:t>
            </a:r>
            <a:r>
              <a:rPr lang="en-US" sz="1900" dirty="0">
                <a:ea typeface="+mn-lt"/>
                <a:cs typeface="+mn-lt"/>
              </a:rPr>
              <a:t> </a:t>
            </a:r>
            <a:r>
              <a:rPr lang="en-US" sz="1900" dirty="0" err="1">
                <a:ea typeface="+mn-lt"/>
                <a:cs typeface="+mn-lt"/>
              </a:rPr>
              <a:t>voor</a:t>
            </a:r>
            <a:r>
              <a:rPr lang="en-US" sz="1900" dirty="0">
                <a:ea typeface="+mn-lt"/>
                <a:cs typeface="+mn-lt"/>
              </a:rPr>
              <a:t> </a:t>
            </a:r>
            <a:r>
              <a:rPr lang="en-US" sz="1900" dirty="0" err="1">
                <a:ea typeface="+mn-lt"/>
                <a:cs typeface="+mn-lt"/>
              </a:rPr>
              <a:t>wensouders</a:t>
            </a:r>
            <a:r>
              <a:rPr lang="en-US" sz="1900" dirty="0">
                <a:ea typeface="+mn-lt"/>
                <a:cs typeface="+mn-lt"/>
              </a:rPr>
              <a:t>, </a:t>
            </a:r>
            <a:r>
              <a:rPr lang="en-US" sz="1900" dirty="0" err="1">
                <a:ea typeface="+mn-lt"/>
                <a:cs typeface="+mn-lt"/>
              </a:rPr>
              <a:t>zwangere</a:t>
            </a:r>
            <a:r>
              <a:rPr lang="en-US" sz="1900" dirty="0">
                <a:ea typeface="+mn-lt"/>
                <a:cs typeface="+mn-lt"/>
              </a:rPr>
              <a:t> </a:t>
            </a:r>
            <a:r>
              <a:rPr lang="en-US" sz="1900" dirty="0" err="1">
                <a:ea typeface="+mn-lt"/>
                <a:cs typeface="+mn-lt"/>
              </a:rPr>
              <a:t>vrouwen</a:t>
            </a:r>
            <a:r>
              <a:rPr lang="en-US" sz="1900" dirty="0">
                <a:ea typeface="+mn-lt"/>
                <a:cs typeface="+mn-lt"/>
              </a:rPr>
              <a:t>, partners &amp; </a:t>
            </a:r>
            <a:r>
              <a:rPr lang="en-US" sz="1900" dirty="0" err="1">
                <a:ea typeface="+mn-lt"/>
                <a:cs typeface="+mn-lt"/>
              </a:rPr>
              <a:t>ouders</a:t>
            </a:r>
            <a:endParaRPr lang="en-US" sz="1900" dirty="0">
              <a:ea typeface="Calibri"/>
              <a:cs typeface="Calibri"/>
            </a:endParaRPr>
          </a:p>
          <a:p>
            <a:pPr marL="227965" indent="-227965"/>
            <a:r>
              <a:rPr lang="en-US" sz="1900" dirty="0">
                <a:ea typeface="+mn-lt"/>
                <a:cs typeface="+mn-lt"/>
              </a:rPr>
              <a:t>Warme </a:t>
            </a:r>
            <a:r>
              <a:rPr lang="en-US" sz="1900" err="1">
                <a:ea typeface="+mn-lt"/>
                <a:cs typeface="+mn-lt"/>
              </a:rPr>
              <a:t>verwijzing</a:t>
            </a:r>
            <a:r>
              <a:rPr lang="en-US" sz="1900" dirty="0">
                <a:ea typeface="+mn-lt"/>
                <a:cs typeface="+mn-lt"/>
              </a:rPr>
              <a:t>: de coach </a:t>
            </a:r>
            <a:r>
              <a:rPr lang="en-US" sz="1900" err="1">
                <a:ea typeface="+mn-lt"/>
                <a:cs typeface="+mn-lt"/>
              </a:rPr>
              <a:t>neemt</a:t>
            </a:r>
            <a:r>
              <a:rPr lang="en-US" sz="1900" dirty="0">
                <a:ea typeface="+mn-lt"/>
                <a:cs typeface="+mn-lt"/>
              </a:rPr>
              <a:t> </a:t>
            </a:r>
            <a:r>
              <a:rPr lang="en-US" sz="1900" err="1">
                <a:ea typeface="+mn-lt"/>
                <a:cs typeface="+mn-lt"/>
              </a:rPr>
              <a:t>binnen</a:t>
            </a:r>
            <a:r>
              <a:rPr lang="en-US" sz="1900" dirty="0">
                <a:ea typeface="+mn-lt"/>
                <a:cs typeface="+mn-lt"/>
              </a:rPr>
              <a:t> </a:t>
            </a:r>
            <a:r>
              <a:rPr lang="en-US" sz="1900" err="1">
                <a:ea typeface="+mn-lt"/>
                <a:cs typeface="+mn-lt"/>
              </a:rPr>
              <a:t>enkele</a:t>
            </a:r>
            <a:r>
              <a:rPr lang="en-US" sz="1900" dirty="0">
                <a:ea typeface="+mn-lt"/>
                <a:cs typeface="+mn-lt"/>
              </a:rPr>
              <a:t> </a:t>
            </a:r>
            <a:r>
              <a:rPr lang="en-US" sz="1900" err="1">
                <a:ea typeface="+mn-lt"/>
                <a:cs typeface="+mn-lt"/>
              </a:rPr>
              <a:t>dagen</a:t>
            </a:r>
            <a:r>
              <a:rPr lang="en-US" sz="1900" dirty="0">
                <a:ea typeface="+mn-lt"/>
                <a:cs typeface="+mn-lt"/>
              </a:rPr>
              <a:t> contact op</a:t>
            </a:r>
            <a:endParaRPr lang="en-US" sz="1900" dirty="0">
              <a:ea typeface="Calibri"/>
              <a:cs typeface="Calibri"/>
            </a:endParaRPr>
          </a:p>
          <a:p>
            <a:pPr marL="227965" indent="-227965"/>
            <a:r>
              <a:rPr lang="en-US" sz="1900" dirty="0">
                <a:ea typeface="+mn-lt"/>
                <a:cs typeface="+mn-lt"/>
              </a:rPr>
              <a:t>De coaching is </a:t>
            </a:r>
            <a:r>
              <a:rPr lang="en-US" sz="1900" err="1">
                <a:ea typeface="+mn-lt"/>
                <a:cs typeface="+mn-lt"/>
              </a:rPr>
              <a:t>effectief</a:t>
            </a:r>
            <a:r>
              <a:rPr lang="en-US" sz="1900" dirty="0">
                <a:ea typeface="+mn-lt"/>
                <a:cs typeface="+mn-lt"/>
              </a:rPr>
              <a:t> </a:t>
            </a:r>
            <a:r>
              <a:rPr lang="en-US" sz="1900" err="1">
                <a:ea typeface="+mn-lt"/>
                <a:cs typeface="+mn-lt"/>
              </a:rPr>
              <a:t>en</a:t>
            </a:r>
            <a:r>
              <a:rPr lang="en-US" sz="1900" dirty="0">
                <a:ea typeface="+mn-lt"/>
                <a:cs typeface="+mn-lt"/>
              </a:rPr>
              <a:t> gratis (</a:t>
            </a:r>
            <a:r>
              <a:rPr lang="en-US" sz="1900" err="1">
                <a:ea typeface="+mn-lt"/>
                <a:cs typeface="+mn-lt"/>
              </a:rPr>
              <a:t>vergoed</a:t>
            </a:r>
            <a:r>
              <a:rPr lang="en-US" sz="1900" dirty="0">
                <a:ea typeface="+mn-lt"/>
                <a:cs typeface="+mn-lt"/>
              </a:rPr>
              <a:t> </a:t>
            </a:r>
            <a:r>
              <a:rPr lang="en-US" sz="1900" err="1">
                <a:ea typeface="+mn-lt"/>
                <a:cs typeface="+mn-lt"/>
              </a:rPr>
              <a:t>vanuit</a:t>
            </a:r>
            <a:r>
              <a:rPr lang="en-US" sz="1900" dirty="0">
                <a:ea typeface="+mn-lt"/>
                <a:cs typeface="+mn-lt"/>
              </a:rPr>
              <a:t> de </a:t>
            </a:r>
            <a:r>
              <a:rPr lang="en-US" sz="1900" err="1">
                <a:ea typeface="+mn-lt"/>
                <a:cs typeface="+mn-lt"/>
              </a:rPr>
              <a:t>basisverzekering</a:t>
            </a:r>
            <a:r>
              <a:rPr lang="en-US" sz="1900" dirty="0">
                <a:ea typeface="+mn-lt"/>
                <a:cs typeface="+mn-lt"/>
              </a:rPr>
              <a:t>)</a:t>
            </a:r>
          </a:p>
          <a:p>
            <a:pPr marL="227965" indent="-227965"/>
            <a:endParaRPr lang="en-US" sz="1900" dirty="0">
              <a:ea typeface="Calibri" panose="020F0502020204030204"/>
              <a:cs typeface="Calibri" panose="020F0502020204030204"/>
            </a:endParaRPr>
          </a:p>
          <a:p>
            <a:pPr marL="0" indent="0">
              <a:buNone/>
            </a:pPr>
            <a:r>
              <a:rPr lang="en-US" sz="1900" err="1">
                <a:ea typeface="Calibri" panose="020F0502020204030204"/>
                <a:cs typeface="Calibri" panose="020F0502020204030204"/>
              </a:rPr>
              <a:t>Kijk</a:t>
            </a:r>
            <a:r>
              <a:rPr lang="en-US" sz="1900" dirty="0">
                <a:ea typeface="Calibri" panose="020F0502020204030204"/>
                <a:cs typeface="Calibri" panose="020F0502020204030204"/>
              </a:rPr>
              <a:t> </a:t>
            </a:r>
            <a:r>
              <a:rPr lang="en-US" sz="1900" err="1">
                <a:ea typeface="Calibri" panose="020F0502020204030204"/>
                <a:cs typeface="Calibri" panose="020F0502020204030204"/>
              </a:rPr>
              <a:t>voor</a:t>
            </a:r>
            <a:r>
              <a:rPr lang="en-US" sz="1900" dirty="0">
                <a:ea typeface="Calibri" panose="020F0502020204030204"/>
                <a:cs typeface="Calibri" panose="020F0502020204030204"/>
              </a:rPr>
              <a:t> </a:t>
            </a:r>
            <a:r>
              <a:rPr lang="en-US" sz="1900" err="1">
                <a:ea typeface="Calibri" panose="020F0502020204030204"/>
                <a:cs typeface="Calibri" panose="020F0502020204030204"/>
              </a:rPr>
              <a:t>meer</a:t>
            </a:r>
            <a:r>
              <a:rPr lang="en-US" sz="1900" dirty="0">
                <a:ea typeface="Calibri" panose="020F0502020204030204"/>
                <a:cs typeface="Calibri" panose="020F0502020204030204"/>
              </a:rPr>
              <a:t> </a:t>
            </a:r>
            <a:r>
              <a:rPr lang="en-US" sz="1900" err="1">
                <a:ea typeface="Calibri" panose="020F0502020204030204"/>
                <a:cs typeface="Calibri" panose="020F0502020204030204"/>
              </a:rPr>
              <a:t>informatie</a:t>
            </a:r>
            <a:r>
              <a:rPr lang="en-US" sz="1900" dirty="0">
                <a:ea typeface="Calibri" panose="020F0502020204030204"/>
                <a:cs typeface="Calibri" panose="020F0502020204030204"/>
              </a:rPr>
              <a:t> op rookvrijeouders.nl </a:t>
            </a:r>
            <a:endParaRPr lang="en-US" sz="1900"/>
          </a:p>
        </p:txBody>
      </p:sp>
      <p:sp>
        <p:nvSpPr>
          <p:cNvPr id="3" name="Title 2">
            <a:extLst>
              <a:ext uri="{FF2B5EF4-FFF2-40B4-BE49-F238E27FC236}">
                <a16:creationId xmlns:a16="http://schemas.microsoft.com/office/drawing/2014/main" id="{EB7D232D-0FB9-CB60-5855-7DA0EC01D5DB}"/>
              </a:ext>
            </a:extLst>
          </p:cNvPr>
          <p:cNvSpPr>
            <a:spLocks noGrp="1"/>
          </p:cNvSpPr>
          <p:nvPr>
            <p:ph type="title"/>
          </p:nvPr>
        </p:nvSpPr>
        <p:spPr>
          <a:xfrm>
            <a:off x="615034" y="603201"/>
            <a:ext cx="10560845" cy="975793"/>
          </a:xfrm>
        </p:spPr>
        <p:txBody>
          <a:bodyPr lIns="91440" tIns="45720" rIns="91440" bIns="45720" anchor="t">
            <a:normAutofit/>
          </a:bodyPr>
          <a:lstStyle/>
          <a:p>
            <a:r>
              <a:rPr lang="en-US" sz="4350" dirty="0" err="1">
                <a:latin typeface="Calibri"/>
                <a:ea typeface="Calibri"/>
                <a:cs typeface="Calibri"/>
              </a:rPr>
              <a:t>Rookvrije</a:t>
            </a:r>
            <a:r>
              <a:rPr lang="en-US" sz="4350" dirty="0">
                <a:latin typeface="Calibri"/>
                <a:ea typeface="Calibri"/>
                <a:cs typeface="Calibri"/>
              </a:rPr>
              <a:t> </a:t>
            </a:r>
            <a:r>
              <a:rPr lang="en-US" sz="4350" dirty="0" err="1">
                <a:latin typeface="Calibri"/>
                <a:ea typeface="Calibri"/>
                <a:cs typeface="Calibri"/>
              </a:rPr>
              <a:t>Ouders</a:t>
            </a:r>
            <a:r>
              <a:rPr lang="en-US" sz="4350" dirty="0">
                <a:latin typeface="Calibri"/>
                <a:ea typeface="Calibri"/>
                <a:cs typeface="Calibri"/>
              </a:rPr>
              <a:t> </a:t>
            </a:r>
            <a:endParaRPr lang="en-US" sz="4350" dirty="0"/>
          </a:p>
        </p:txBody>
      </p:sp>
      <p:pic>
        <p:nvPicPr>
          <p:cNvPr id="12" name="Picture 11" descr="E-learning 'Rookvrije Ouders': leer ouders effectief verwijzen naar  stoppen-met-rokenhulp - Trimbos-instituut">
            <a:extLst>
              <a:ext uri="{FF2B5EF4-FFF2-40B4-BE49-F238E27FC236}">
                <a16:creationId xmlns:a16="http://schemas.microsoft.com/office/drawing/2014/main" id="{8D75FB3B-3953-9928-776E-EDEE214070BF}"/>
              </a:ext>
            </a:extLst>
          </p:cNvPr>
          <p:cNvPicPr>
            <a:picLocks noChangeAspect="1"/>
          </p:cNvPicPr>
          <p:nvPr/>
        </p:nvPicPr>
        <p:blipFill>
          <a:blip r:embed="rId3"/>
          <a:stretch>
            <a:fillRect/>
          </a:stretch>
        </p:blipFill>
        <p:spPr>
          <a:xfrm>
            <a:off x="6519378" y="3720056"/>
            <a:ext cx="5574694" cy="2285123"/>
          </a:xfrm>
          <a:prstGeom prst="rect">
            <a:avLst/>
          </a:prstGeom>
        </p:spPr>
      </p:pic>
    </p:spTree>
    <p:extLst>
      <p:ext uri="{BB962C8B-B14F-4D97-AF65-F5344CB8AC3E}">
        <p14:creationId xmlns:p14="http://schemas.microsoft.com/office/powerpoint/2010/main" val="783221710"/>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ookvrije start">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kvrije start" id="{5EDA9196-C1EE-467F-85C8-EA54BD4243A4}" vid="{2DCE2BEF-F5CE-4B0F-BE94-46D815032F32}"/>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0AF5F371ABDD4BBE1B1E8C7FDECA4E" ma:contentTypeVersion="13" ma:contentTypeDescription="Een nieuw document maken." ma:contentTypeScope="" ma:versionID="76c6e1866c5f3c25ffc41ff54501f228">
  <xsd:schema xmlns:xsd="http://www.w3.org/2001/XMLSchema" xmlns:xs="http://www.w3.org/2001/XMLSchema" xmlns:p="http://schemas.microsoft.com/office/2006/metadata/properties" xmlns:ns2="106701f5-cb0d-454b-84f5-b28053609d64" xmlns:ns3="7ebfbde5-454e-420b-b3ae-704a21410136" targetNamespace="http://schemas.microsoft.com/office/2006/metadata/properties" ma:root="true" ma:fieldsID="4c21aefab25157e6c77d65517624b3fa" ns2:_="" ns3:_="">
    <xsd:import namespace="106701f5-cb0d-454b-84f5-b28053609d64"/>
    <xsd:import namespace="7ebfbde5-454e-420b-b3ae-704a2141013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6701f5-cb0d-454b-84f5-b28053609d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0d189b1a-01af-4aab-95f1-e3e61513024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bfbde5-454e-420b-b3ae-704a2141013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383ce22-b414-43d4-8ad7-daa6ff238e58}" ma:internalName="TaxCatchAll" ma:showField="CatchAllData" ma:web="7ebfbde5-454e-420b-b3ae-704a214101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6701f5-cb0d-454b-84f5-b28053609d64">
      <Terms xmlns="http://schemas.microsoft.com/office/infopath/2007/PartnerControls"/>
    </lcf76f155ced4ddcb4097134ff3c332f>
    <TaxCatchAll xmlns="7ebfbde5-454e-420b-b3ae-704a21410136" xsi:nil="true"/>
  </documentManagement>
</p:properties>
</file>

<file path=customXml/itemProps1.xml><?xml version="1.0" encoding="utf-8"?>
<ds:datastoreItem xmlns:ds="http://schemas.openxmlformats.org/officeDocument/2006/customXml" ds:itemID="{997D1D03-643D-4F41-92B1-AA70C87D9731}">
  <ds:schemaRefs>
    <ds:schemaRef ds:uri="http://schemas.microsoft.com/sharepoint/v3/contenttype/forms"/>
  </ds:schemaRefs>
</ds:datastoreItem>
</file>

<file path=customXml/itemProps2.xml><?xml version="1.0" encoding="utf-8"?>
<ds:datastoreItem xmlns:ds="http://schemas.openxmlformats.org/officeDocument/2006/customXml" ds:itemID="{42048B1B-ADA7-4500-8F3C-C97334CF3C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6701f5-cb0d-454b-84f5-b28053609d64"/>
    <ds:schemaRef ds:uri="7ebfbde5-454e-420b-b3ae-704a214101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282CCD-AD36-4DF6-AE9A-590F8850B727}">
  <ds:schemaRefs>
    <ds:schemaRef ds:uri="http://purl.org/dc/elements/1.1/"/>
    <ds:schemaRef ds:uri="http://schemas.openxmlformats.org/package/2006/metadata/core-properties"/>
    <ds:schemaRef ds:uri="http://www.w3.org/XML/1998/namespace"/>
    <ds:schemaRef ds:uri="7ebfbde5-454e-420b-b3ae-704a21410136"/>
    <ds:schemaRef ds:uri="http://schemas.microsoft.com/office/2006/documentManagement/types"/>
    <ds:schemaRef ds:uri="http://purl.org/dc/terms/"/>
    <ds:schemaRef ds:uri="http://schemas.microsoft.com/office/infopath/2007/PartnerControls"/>
    <ds:schemaRef ds:uri="106701f5-cb0d-454b-84f5-b28053609d64"/>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475a6e36-a75a-4574-90d7-a915b220247e}" enabled="1" method="Privileged" siteId="{910c787e-4fb6-4a2b-9563-777b5461517a}" removed="0"/>
</clbl:labelList>
</file>

<file path=docProps/app.xml><?xml version="1.0" encoding="utf-8"?>
<Properties xmlns="http://schemas.openxmlformats.org/officeDocument/2006/extended-properties" xmlns:vt="http://schemas.openxmlformats.org/officeDocument/2006/docPropsVTypes">
  <TotalTime>4239</TotalTime>
  <Words>1863</Words>
  <Application>Microsoft Office PowerPoint</Application>
  <PresentationFormat>Breedbeeld</PresentationFormat>
  <Paragraphs>209</Paragraphs>
  <Slides>16</Slides>
  <Notes>16</Notes>
  <HiddenSlides>0</HiddenSlides>
  <MMClips>1</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16</vt:i4>
      </vt:variant>
    </vt:vector>
  </HeadingPairs>
  <TitlesOfParts>
    <vt:vector size="30" baseType="lpstr">
      <vt:lpstr>Aptos</vt:lpstr>
      <vt:lpstr>Aptos Display</vt:lpstr>
      <vt:lpstr>Arial</vt:lpstr>
      <vt:lpstr>Arial,Sans-Serif</vt:lpstr>
      <vt:lpstr>Calibri</vt:lpstr>
      <vt:lpstr>Calibri Light</vt:lpstr>
      <vt:lpstr>Calibri,Sans-Serif</vt:lpstr>
      <vt:lpstr>Courier New</vt:lpstr>
      <vt:lpstr>Symbol</vt:lpstr>
      <vt:lpstr>Trebuchet MS</vt:lpstr>
      <vt:lpstr>Wingdings</vt:lpstr>
      <vt:lpstr>1_Kantoorthema</vt:lpstr>
      <vt:lpstr>2_Kantoorthema</vt:lpstr>
      <vt:lpstr>1_rookvrije start</vt:lpstr>
      <vt:lpstr>PowerPoint-presentatie</vt:lpstr>
      <vt:lpstr>Inhoud</vt:lpstr>
      <vt:lpstr>Waarom een Rookvrije Start?</vt:lpstr>
      <vt:lpstr>PowerPoint-presentatie</vt:lpstr>
      <vt:lpstr>Risico's van roken tijdens de zwangerschap </vt:lpstr>
      <vt:lpstr>PowerPoint-presentatie</vt:lpstr>
      <vt:lpstr>Hoe kunnen we zorgen voor een Rookvrije Start?</vt:lpstr>
      <vt:lpstr>Wat is het VBA+ Rookvrije Start?</vt:lpstr>
      <vt:lpstr>Rookvrije Ouders </vt:lpstr>
      <vt:lpstr>Scholingsaanbod Rookvrije Start</vt:lpstr>
      <vt:lpstr>1. Kennisquiz</vt:lpstr>
      <vt:lpstr>2. E-learning</vt:lpstr>
      <vt:lpstr>3. Workshop</vt:lpstr>
      <vt:lpstr>4. Gesprekskaarten</vt:lpstr>
      <vt:lpstr>Rookvrije Start is een Gezonde Start</vt:lpstr>
      <vt:lpstr>Vragen of opmerkingen?    Laat het ons weten via rookvrijestart@trimbos.nl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Babette Spaargaren</dc:creator>
  <cp:lastModifiedBy>Babette Spaargaren</cp:lastModifiedBy>
  <cp:revision>720</cp:revision>
  <dcterms:created xsi:type="dcterms:W3CDTF">2024-12-11T15:23:25Z</dcterms:created>
  <dcterms:modified xsi:type="dcterms:W3CDTF">2025-08-18T07:31:12Z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0x010100570AF5F371ABDD4BBE1B1E8C7FDECA4E</vt:lpwstr>
  </property>
  <property fmtid="{D5CDD505-2E9C-101B-9397-08002B2CF9AE}" pid="3" name="MediaServiceImageTags">
    <vt:lpwstr/>
  </property>
</Properties>
</file>